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ios" charset="1" panose="020B0504020202020204"/>
      <p:regular r:id="rId10"/>
    </p:embeddedFont>
    <p:embeddedFont>
      <p:font typeface="Helios Bold" charset="1" panose="020B0704020202020204"/>
      <p:regular r:id="rId11"/>
    </p:embeddedFont>
    <p:embeddedFont>
      <p:font typeface="Helios Italics" charset="1" panose="020B0503020202090204"/>
      <p:regular r:id="rId12"/>
    </p:embeddedFont>
    <p:embeddedFont>
      <p:font typeface="Helios Bold Italics" charset="1" panose="020B0703020202090204"/>
      <p:regular r:id="rId13"/>
    </p:embeddedFont>
    <p:embeddedFont>
      <p:font typeface="Klein" charset="1" panose="02000503060000020004"/>
      <p:regular r:id="rId14"/>
    </p:embeddedFont>
    <p:embeddedFont>
      <p:font typeface="Klein Bold" charset="1" panose="02000503060000020004"/>
      <p:regular r:id="rId15"/>
    </p:embeddedFont>
    <p:embeddedFont>
      <p:font typeface="Klein Italics" charset="1" panose="02000503060000020004"/>
      <p:regular r:id="rId16"/>
    </p:embeddedFont>
    <p:embeddedFont>
      <p:font typeface="Klein Bold Italics" charset="1" panose="02000503060000020004"/>
      <p:regular r:id="rId17"/>
    </p:embeddedFont>
    <p:embeddedFont>
      <p:font typeface="Klein Thin" charset="1" panose="02000503060000020004"/>
      <p:regular r:id="rId18"/>
    </p:embeddedFont>
    <p:embeddedFont>
      <p:font typeface="Klein Thin Italics" charset="1" panose="02000503060000020004"/>
      <p:regular r:id="rId19"/>
    </p:embeddedFont>
    <p:embeddedFont>
      <p:font typeface="Klein Heavy" charset="1" panose="02000503060000020004"/>
      <p:regular r:id="rId20"/>
    </p:embeddedFont>
    <p:embeddedFont>
      <p:font typeface="Klein Heavy Italics" charset="1" panose="0200050306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iiitaphyd-my.sharepoint.com/:v:/g/personal/umang_patel_students_iiit_ac_in/EfC3lRoyac9Avc70vMA1o4cB4TBku_qasda2G_3EAHPtTA?nav=eyJyZWZlcnJhbEluZm8iOnsicmVmZXJyYWxBcHAiOiJPbmVEcml2ZUZvckJ1c2luZXNzIiwicmVmZXJyYWxBcHBQbGF0Zm9ybSI6IldlYiIsInJlZmVycmFsTW9kZSI6InZpZXciLCJyZWZlcnJhbFZpZXciOiJNeUZpbGVzTGlua0NvcHkifX0&amp;e=BGWavl"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29.png" Type="http://schemas.openxmlformats.org/officeDocument/2006/relationships/image"/><Relationship Id="rId7" Target="../media/image3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6927" y="-4280359"/>
            <a:ext cx="10812392" cy="10812392"/>
          </a:xfrm>
          <a:custGeom>
            <a:avLst/>
            <a:gdLst/>
            <a:ahLst/>
            <a:cxnLst/>
            <a:rect r="r" b="b" t="t" l="l"/>
            <a:pathLst>
              <a:path h="10812392" w="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7200" y="4432068"/>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078" y="7902203"/>
            <a:ext cx="5764383" cy="5764383"/>
          </a:xfrm>
          <a:custGeom>
            <a:avLst/>
            <a:gdLst/>
            <a:ahLst/>
            <a:cxnLst/>
            <a:rect r="r" b="b" t="t" l="l"/>
            <a:pathLst>
              <a:path h="5764383" w="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646493" y="3230095"/>
            <a:ext cx="4338736" cy="1519473"/>
          </a:xfrm>
          <a:custGeom>
            <a:avLst/>
            <a:gdLst/>
            <a:ahLst/>
            <a:cxnLst/>
            <a:rect r="r" b="b" t="t" l="l"/>
            <a:pathLst>
              <a:path h="1519473" w="4338736">
                <a:moveTo>
                  <a:pt x="0" y="0"/>
                </a:moveTo>
                <a:lnTo>
                  <a:pt x="4338736" y="0"/>
                </a:lnTo>
                <a:lnTo>
                  <a:pt x="4338736" y="1519473"/>
                </a:lnTo>
                <a:lnTo>
                  <a:pt x="0" y="1519473"/>
                </a:lnTo>
                <a:lnTo>
                  <a:pt x="0" y="0"/>
                </a:lnTo>
                <a:close/>
              </a:path>
            </a:pathLst>
          </a:custGeom>
          <a:blipFill>
            <a:blip r:embed="rId4"/>
            <a:stretch>
              <a:fillRect l="0" t="0" r="0" b="0"/>
            </a:stretch>
          </a:blipFill>
        </p:spPr>
      </p:sp>
      <p:grpSp>
        <p:nvGrpSpPr>
          <p:cNvPr name="Group 6" id="6"/>
          <p:cNvGrpSpPr/>
          <p:nvPr/>
        </p:nvGrpSpPr>
        <p:grpSpPr>
          <a:xfrm rot="0">
            <a:off x="5821461" y="5143500"/>
            <a:ext cx="11988800" cy="3751639"/>
            <a:chOff x="0" y="0"/>
            <a:chExt cx="15985067" cy="5002185"/>
          </a:xfrm>
        </p:grpSpPr>
        <p:sp>
          <p:nvSpPr>
            <p:cNvPr name="TextBox 7" id="7"/>
            <p:cNvSpPr txBox="true"/>
            <p:nvPr/>
          </p:nvSpPr>
          <p:spPr>
            <a:xfrm rot="0">
              <a:off x="0" y="-9525"/>
              <a:ext cx="15985067" cy="4048125"/>
            </a:xfrm>
            <a:prstGeom prst="rect">
              <a:avLst/>
            </a:prstGeom>
          </p:spPr>
          <p:txBody>
            <a:bodyPr anchor="t" rtlCol="false" tIns="0" lIns="0" bIns="0" rIns="0">
              <a:spAutoFit/>
            </a:bodyPr>
            <a:lstStyle/>
            <a:p>
              <a:pPr>
                <a:lnSpc>
                  <a:spcPts val="11999"/>
                </a:lnSpc>
              </a:pPr>
              <a:r>
                <a:rPr lang="en-US" sz="9999">
                  <a:solidFill>
                    <a:srgbClr val="2A2E3A"/>
                  </a:solidFill>
                  <a:latin typeface="Klein Bold"/>
                </a:rPr>
                <a:t>Avoid AWS Lambda Cold Start</a:t>
              </a:r>
            </a:p>
          </p:txBody>
        </p:sp>
        <p:sp>
          <p:nvSpPr>
            <p:cNvPr name="TextBox 8" id="8"/>
            <p:cNvSpPr txBox="true"/>
            <p:nvPr/>
          </p:nvSpPr>
          <p:spPr>
            <a:xfrm rot="0">
              <a:off x="0" y="4294583"/>
              <a:ext cx="15510222" cy="707602"/>
            </a:xfrm>
            <a:prstGeom prst="rect">
              <a:avLst/>
            </a:prstGeom>
          </p:spPr>
          <p:txBody>
            <a:bodyPr anchor="t" rtlCol="false" tIns="0" lIns="0" bIns="0" rIns="0">
              <a:spAutoFit/>
            </a:bodyPr>
            <a:lstStyle/>
            <a:p>
              <a:pPr>
                <a:lnSpc>
                  <a:spcPts val="447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3247944" y="2684116"/>
            <a:ext cx="495298" cy="495298"/>
          </a:xfrm>
          <a:custGeom>
            <a:avLst/>
            <a:gdLst/>
            <a:ahLst/>
            <a:cxnLst/>
            <a:rect r="r" b="b" t="t" l="l"/>
            <a:pathLst>
              <a:path h="495298" w="495298">
                <a:moveTo>
                  <a:pt x="0" y="0"/>
                </a:moveTo>
                <a:lnTo>
                  <a:pt x="495298" y="0"/>
                </a:lnTo>
                <a:lnTo>
                  <a:pt x="495298" y="495298"/>
                </a:lnTo>
                <a:lnTo>
                  <a:pt x="0" y="49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424536" y="2679035"/>
            <a:ext cx="10683021" cy="448310"/>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2A2E3A"/>
                </a:solidFill>
                <a:latin typeface="Helios"/>
              </a:rPr>
              <a:t>For Function Storing the Query into DynamoDB</a:t>
            </a:r>
          </a:p>
        </p:txBody>
      </p:sp>
      <p:sp>
        <p:nvSpPr>
          <p:cNvPr name="Freeform 7" id="7"/>
          <p:cNvSpPr/>
          <p:nvPr/>
        </p:nvSpPr>
        <p:spPr>
          <a:xfrm flipH="false" flipV="false" rot="0">
            <a:off x="1538419" y="4334017"/>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4"/>
            <a:stretch>
              <a:fillRect l="0" t="0" r="0" b="0"/>
            </a:stretch>
          </a:blipFill>
        </p:spPr>
      </p:sp>
      <p:sp>
        <p:nvSpPr>
          <p:cNvPr name="Freeform 8" id="8"/>
          <p:cNvSpPr/>
          <p:nvPr/>
        </p:nvSpPr>
        <p:spPr>
          <a:xfrm flipH="false" flipV="false" rot="0">
            <a:off x="9937157" y="4334017"/>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5"/>
            <a:stretch>
              <a:fillRect l="0" t="0" r="0" b="0"/>
            </a:stretch>
          </a:blipFill>
        </p:spPr>
      </p:sp>
      <p:sp>
        <p:nvSpPr>
          <p:cNvPr name="TextBox 9" id="9"/>
          <p:cNvSpPr txBox="true"/>
          <p:nvPr/>
        </p:nvSpPr>
        <p:spPr>
          <a:xfrm rot="0">
            <a:off x="4265302" y="300725"/>
            <a:ext cx="9757397" cy="1634267"/>
          </a:xfrm>
          <a:prstGeom prst="rect">
            <a:avLst/>
          </a:prstGeom>
        </p:spPr>
        <p:txBody>
          <a:bodyPr anchor="t" rtlCol="false" tIns="0" lIns="0" bIns="0" rIns="0">
            <a:spAutoFit/>
          </a:bodyPr>
          <a:lstStyle/>
          <a:p>
            <a:pPr>
              <a:lnSpc>
                <a:spcPts val="13087"/>
              </a:lnSpc>
            </a:pPr>
            <a:r>
              <a:rPr lang="en-US" sz="10067">
                <a:solidFill>
                  <a:srgbClr val="A6A6A6"/>
                </a:solidFill>
                <a:latin typeface="Klein Bold"/>
              </a:rPr>
              <a:t>Time</a:t>
            </a:r>
            <a:r>
              <a:rPr lang="en-US" sz="10067">
                <a:solidFill>
                  <a:srgbClr val="2A2E3A"/>
                </a:solidFill>
                <a:latin typeface="Klein Bold"/>
              </a:rPr>
              <a:t> </a:t>
            </a:r>
            <a:r>
              <a:rPr lang="en-US" sz="10067">
                <a:solidFill>
                  <a:srgbClr val="38B6FF"/>
                </a:solidFill>
                <a:latin typeface="Klein Bold"/>
              </a:rPr>
              <a:t>Analysis</a:t>
            </a:r>
          </a:p>
        </p:txBody>
      </p:sp>
      <p:grpSp>
        <p:nvGrpSpPr>
          <p:cNvPr name="Group 10" id="10"/>
          <p:cNvGrpSpPr/>
          <p:nvPr/>
        </p:nvGrpSpPr>
        <p:grpSpPr>
          <a:xfrm rot="0">
            <a:off x="3247944" y="3333257"/>
            <a:ext cx="13973256" cy="848360"/>
            <a:chOff x="0" y="0"/>
            <a:chExt cx="18631007" cy="1131147"/>
          </a:xfrm>
        </p:grpSpPr>
        <p:sp>
          <p:nvSpPr>
            <p:cNvPr name="TextBox 11" id="11"/>
            <p:cNvSpPr txBox="true"/>
            <p:nvPr/>
          </p:nvSpPr>
          <p:spPr>
            <a:xfrm rot="0">
              <a:off x="1470464" y="-57150"/>
              <a:ext cx="17160544" cy="1188297"/>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2A2E3A"/>
                  </a:solidFill>
                  <a:latin typeface="Helios"/>
                </a:rPr>
                <a:t>The left Graph shows the time difference when there is always a cold start of the lambda function and the right graph show the normal continuous query scenario </a:t>
              </a:r>
            </a:p>
          </p:txBody>
        </p:sp>
        <p:sp>
          <p:nvSpPr>
            <p:cNvPr name="Freeform 12" id="12"/>
            <p:cNvSpPr/>
            <p:nvPr/>
          </p:nvSpPr>
          <p:spPr>
            <a:xfrm flipH="false" flipV="false" rot="0">
              <a:off x="0" y="252075"/>
              <a:ext cx="660397" cy="660397"/>
            </a:xfrm>
            <a:custGeom>
              <a:avLst/>
              <a:gdLst/>
              <a:ahLst/>
              <a:cxnLst/>
              <a:rect r="r" b="b" t="t" l="l"/>
              <a:pathLst>
                <a:path h="660397" w="660397">
                  <a:moveTo>
                    <a:pt x="0" y="0"/>
                  </a:moveTo>
                  <a:lnTo>
                    <a:pt x="660397" y="0"/>
                  </a:lnTo>
                  <a:lnTo>
                    <a:pt x="660397" y="660398"/>
                  </a:lnTo>
                  <a:lnTo>
                    <a:pt x="0" y="660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3247944" y="2684116"/>
            <a:ext cx="495298" cy="495298"/>
          </a:xfrm>
          <a:custGeom>
            <a:avLst/>
            <a:gdLst/>
            <a:ahLst/>
            <a:cxnLst/>
            <a:rect r="r" b="b" t="t" l="l"/>
            <a:pathLst>
              <a:path h="495298" w="495298">
                <a:moveTo>
                  <a:pt x="0" y="0"/>
                </a:moveTo>
                <a:lnTo>
                  <a:pt x="495298" y="0"/>
                </a:lnTo>
                <a:lnTo>
                  <a:pt x="495298" y="495298"/>
                </a:lnTo>
                <a:lnTo>
                  <a:pt x="0" y="49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424536" y="2679035"/>
            <a:ext cx="10683021" cy="448310"/>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2A2E3A"/>
                </a:solidFill>
                <a:latin typeface="Helios"/>
              </a:rPr>
              <a:t>For Function Getting Random Response of the query</a:t>
            </a:r>
          </a:p>
        </p:txBody>
      </p:sp>
      <p:sp>
        <p:nvSpPr>
          <p:cNvPr name="Freeform 7" id="7"/>
          <p:cNvSpPr/>
          <p:nvPr/>
        </p:nvSpPr>
        <p:spPr>
          <a:xfrm flipH="false" flipV="false" rot="0">
            <a:off x="1399475" y="4334017"/>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4"/>
            <a:stretch>
              <a:fillRect l="0" t="0" r="0" b="0"/>
            </a:stretch>
          </a:blipFill>
        </p:spPr>
      </p:sp>
      <p:sp>
        <p:nvSpPr>
          <p:cNvPr name="Freeform 8" id="8"/>
          <p:cNvSpPr/>
          <p:nvPr/>
        </p:nvSpPr>
        <p:spPr>
          <a:xfrm flipH="false" flipV="false" rot="0">
            <a:off x="9653719" y="4334017"/>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5"/>
            <a:stretch>
              <a:fillRect l="0" t="0" r="0" b="0"/>
            </a:stretch>
          </a:blipFill>
        </p:spPr>
      </p:sp>
      <p:sp>
        <p:nvSpPr>
          <p:cNvPr name="TextBox 9" id="9"/>
          <p:cNvSpPr txBox="true"/>
          <p:nvPr/>
        </p:nvSpPr>
        <p:spPr>
          <a:xfrm rot="0">
            <a:off x="4265302" y="300725"/>
            <a:ext cx="9757397" cy="1634267"/>
          </a:xfrm>
          <a:prstGeom prst="rect">
            <a:avLst/>
          </a:prstGeom>
        </p:spPr>
        <p:txBody>
          <a:bodyPr anchor="t" rtlCol="false" tIns="0" lIns="0" bIns="0" rIns="0">
            <a:spAutoFit/>
          </a:bodyPr>
          <a:lstStyle/>
          <a:p>
            <a:pPr>
              <a:lnSpc>
                <a:spcPts val="13087"/>
              </a:lnSpc>
            </a:pPr>
            <a:r>
              <a:rPr lang="en-US" sz="10067">
                <a:solidFill>
                  <a:srgbClr val="A6A6A6"/>
                </a:solidFill>
                <a:latin typeface="Klein Bold"/>
              </a:rPr>
              <a:t>Time</a:t>
            </a:r>
            <a:r>
              <a:rPr lang="en-US" sz="10067">
                <a:solidFill>
                  <a:srgbClr val="2A2E3A"/>
                </a:solidFill>
                <a:latin typeface="Klein Bold"/>
              </a:rPr>
              <a:t> </a:t>
            </a:r>
            <a:r>
              <a:rPr lang="en-US" sz="10067">
                <a:solidFill>
                  <a:srgbClr val="38B6FF"/>
                </a:solidFill>
                <a:latin typeface="Klein Bold"/>
              </a:rPr>
              <a:t>Analysis</a:t>
            </a:r>
          </a:p>
        </p:txBody>
      </p:sp>
      <p:grpSp>
        <p:nvGrpSpPr>
          <p:cNvPr name="Group 10" id="10"/>
          <p:cNvGrpSpPr/>
          <p:nvPr/>
        </p:nvGrpSpPr>
        <p:grpSpPr>
          <a:xfrm rot="0">
            <a:off x="3247944" y="3333257"/>
            <a:ext cx="13973256" cy="848360"/>
            <a:chOff x="0" y="0"/>
            <a:chExt cx="18631007" cy="1131147"/>
          </a:xfrm>
        </p:grpSpPr>
        <p:sp>
          <p:nvSpPr>
            <p:cNvPr name="TextBox 11" id="11"/>
            <p:cNvSpPr txBox="true"/>
            <p:nvPr/>
          </p:nvSpPr>
          <p:spPr>
            <a:xfrm rot="0">
              <a:off x="1470464" y="-57150"/>
              <a:ext cx="17160544" cy="1188297"/>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2A2E3A"/>
                  </a:solidFill>
                  <a:latin typeface="Helios"/>
                </a:rPr>
                <a:t>The left Graph shows the time difference when there is always a cold start of the lambda function and the right graph show the normal continuous query scenario </a:t>
              </a:r>
            </a:p>
          </p:txBody>
        </p:sp>
        <p:sp>
          <p:nvSpPr>
            <p:cNvPr name="Freeform 12" id="12"/>
            <p:cNvSpPr/>
            <p:nvPr/>
          </p:nvSpPr>
          <p:spPr>
            <a:xfrm flipH="false" flipV="false" rot="0">
              <a:off x="0" y="252075"/>
              <a:ext cx="660397" cy="660397"/>
            </a:xfrm>
            <a:custGeom>
              <a:avLst/>
              <a:gdLst/>
              <a:ahLst/>
              <a:cxnLst/>
              <a:rect r="r" b="b" t="t" l="l"/>
              <a:pathLst>
                <a:path h="660397" w="660397">
                  <a:moveTo>
                    <a:pt x="0" y="0"/>
                  </a:moveTo>
                  <a:lnTo>
                    <a:pt x="660397" y="0"/>
                  </a:lnTo>
                  <a:lnTo>
                    <a:pt x="660397" y="660398"/>
                  </a:lnTo>
                  <a:lnTo>
                    <a:pt x="0" y="660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4842183" y="300725"/>
            <a:ext cx="8603634" cy="1634267"/>
          </a:xfrm>
          <a:prstGeom prst="rect">
            <a:avLst/>
          </a:prstGeom>
        </p:spPr>
        <p:txBody>
          <a:bodyPr anchor="t" rtlCol="false" tIns="0" lIns="0" bIns="0" rIns="0">
            <a:spAutoFit/>
          </a:bodyPr>
          <a:lstStyle/>
          <a:p>
            <a:pPr>
              <a:lnSpc>
                <a:spcPts val="13087"/>
              </a:lnSpc>
            </a:pPr>
            <a:r>
              <a:rPr lang="en-US" sz="10067">
                <a:solidFill>
                  <a:srgbClr val="A6A6A6"/>
                </a:solidFill>
                <a:latin typeface="Klein Bold"/>
              </a:rPr>
              <a:t>Cost</a:t>
            </a:r>
            <a:r>
              <a:rPr lang="en-US" sz="10067">
                <a:solidFill>
                  <a:srgbClr val="2A2E3A"/>
                </a:solidFill>
                <a:latin typeface="Klein Bold"/>
              </a:rPr>
              <a:t> </a:t>
            </a:r>
            <a:r>
              <a:rPr lang="en-US" sz="10067">
                <a:solidFill>
                  <a:srgbClr val="38B6FF"/>
                </a:solidFill>
                <a:latin typeface="Klein Bold"/>
              </a:rPr>
              <a:t>Analysis</a:t>
            </a:r>
          </a:p>
        </p:txBody>
      </p:sp>
      <p:grpSp>
        <p:nvGrpSpPr>
          <p:cNvPr name="Group 6" id="6"/>
          <p:cNvGrpSpPr/>
          <p:nvPr/>
        </p:nvGrpSpPr>
        <p:grpSpPr>
          <a:xfrm rot="0">
            <a:off x="4176620" y="2469773"/>
            <a:ext cx="9934760" cy="2219960"/>
            <a:chOff x="0" y="0"/>
            <a:chExt cx="13246347" cy="2959947"/>
          </a:xfrm>
        </p:grpSpPr>
        <p:sp>
          <p:nvSpPr>
            <p:cNvPr name="Freeform 7" id="7"/>
            <p:cNvSpPr/>
            <p:nvPr/>
          </p:nvSpPr>
          <p:spPr>
            <a:xfrm flipH="false" flipV="false" rot="0">
              <a:off x="0" y="12033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14169" y="-57150"/>
              <a:ext cx="11932178" cy="3017097"/>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The approach used by us will use an EC2 instance. We are considering that aws account does not have any free tier benefit so t3a.nano is a good choice for our work. This will cost around $2.26 per month and $1.39 per month with 1 year reserved plan</a:t>
              </a:r>
            </a:p>
          </p:txBody>
        </p:sp>
      </p:grpSp>
      <p:grpSp>
        <p:nvGrpSpPr>
          <p:cNvPr name="Group 9" id="9"/>
          <p:cNvGrpSpPr/>
          <p:nvPr/>
        </p:nvGrpSpPr>
        <p:grpSpPr>
          <a:xfrm rot="0">
            <a:off x="4176620" y="4923790"/>
            <a:ext cx="9934760" cy="4467860"/>
            <a:chOff x="0" y="0"/>
            <a:chExt cx="13246347" cy="5957147"/>
          </a:xfrm>
        </p:grpSpPr>
        <p:sp>
          <p:nvSpPr>
            <p:cNvPr name="Freeform 10" id="10"/>
            <p:cNvSpPr/>
            <p:nvPr/>
          </p:nvSpPr>
          <p:spPr>
            <a:xfrm flipH="false" flipV="false" rot="0">
              <a:off x="0" y="27019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314169" y="-57150"/>
              <a:ext cx="11932178" cy="6014297"/>
            </a:xfrm>
            <a:prstGeom prst="rect">
              <a:avLst/>
            </a:prstGeom>
          </p:spPr>
          <p:txBody>
            <a:bodyPr anchor="t" rtlCol="false" tIns="0" lIns="0" bIns="0" rIns="0">
              <a:spAutoFit/>
            </a:bodyPr>
            <a:lstStyle/>
            <a:p>
              <a:pPr algn="just">
                <a:lnSpc>
                  <a:spcPts val="3639"/>
                </a:lnSpc>
              </a:pPr>
              <a:r>
                <a:rPr lang="en-US" sz="2599">
                  <a:solidFill>
                    <a:srgbClr val="2A2E3A"/>
                  </a:solidFill>
                  <a:latin typeface="Helios"/>
                </a:rPr>
                <a:t>If we use aws feature provisined concurency then the pricing calculation will look like</a:t>
              </a:r>
            </a:p>
            <a:p>
              <a:pPr algn="just">
                <a:lnSpc>
                  <a:spcPts val="3639"/>
                </a:lnSpc>
              </a:pPr>
              <a:r>
                <a:rPr lang="en-US" sz="2599">
                  <a:solidFill>
                    <a:srgbClr val="2A2E3A"/>
                  </a:solidFill>
                  <a:latin typeface="Helios"/>
                </a:rPr>
                <a:t>assume memory size of lambda function is 512 mb and there is 1 million request per month and each execution will take approximately 150 ms time.</a:t>
              </a:r>
            </a:p>
            <a:p>
              <a:pPr algn="just">
                <a:lnSpc>
                  <a:spcPts val="3639"/>
                </a:lnSpc>
              </a:pPr>
              <a:r>
                <a:rPr lang="en-US" sz="2599">
                  <a:solidFill>
                    <a:srgbClr val="2A2E3A"/>
                  </a:solidFill>
                  <a:latin typeface="Helios"/>
                </a:rPr>
                <a:t>total time = 150ms*1000000 = 150000 seconds</a:t>
              </a:r>
            </a:p>
            <a:p>
              <a:pPr algn="just">
                <a:lnSpc>
                  <a:spcPts val="3639"/>
                </a:lnSpc>
              </a:pPr>
              <a:r>
                <a:rPr lang="en-US" sz="2599">
                  <a:solidFill>
                    <a:srgbClr val="2A2E3A"/>
                  </a:solidFill>
                  <a:latin typeface="Helios"/>
                </a:rPr>
                <a:t>Total concurrency configured (GB) = 16*512/1024 = 8 GB</a:t>
              </a:r>
            </a:p>
            <a:p>
              <a:pPr algn="just">
                <a:lnSpc>
                  <a:spcPts val="3639"/>
                </a:lnSpc>
              </a:pPr>
              <a:r>
                <a:rPr lang="en-US" sz="2599">
                  <a:solidFill>
                    <a:srgbClr val="2A2E3A"/>
                  </a:solidFill>
                  <a:latin typeface="Helios"/>
                </a:rPr>
                <a:t>Total Provisioned Concurrency amount (GB-s)= 8*150000</a:t>
              </a:r>
            </a:p>
            <a:p>
              <a:pPr algn="just">
                <a:lnSpc>
                  <a:spcPts val="3359"/>
                </a:lnSpc>
              </a:pPr>
              <a:r>
                <a:rPr lang="en-US" sz="2400">
                  <a:solidFill>
                    <a:srgbClr val="2A2E3A"/>
                  </a:solidFill>
                  <a:latin typeface="Helios"/>
                </a:rPr>
                <a:t>                                                                                =1200000 GBs</a:t>
              </a:r>
            </a:p>
            <a:p>
              <a:pPr algn="just" marL="0" indent="0" lvl="0">
                <a:lnSpc>
                  <a:spcPts val="3639"/>
                </a:lnSpc>
                <a:spcBef>
                  <a:spcPct val="0"/>
                </a:spcBef>
              </a:pPr>
              <a:r>
                <a:rPr lang="en-US" sz="2599">
                  <a:solidFill>
                    <a:srgbClr val="2A2E3A"/>
                  </a:solidFill>
                  <a:latin typeface="Helios"/>
                </a:rPr>
                <a:t>Total Cost = 0.0000044985*1200000 = $5.3982</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4157570" y="300725"/>
            <a:ext cx="11191259" cy="1634267"/>
          </a:xfrm>
          <a:prstGeom prst="rect">
            <a:avLst/>
          </a:prstGeom>
        </p:spPr>
        <p:txBody>
          <a:bodyPr anchor="t" rtlCol="false" tIns="0" lIns="0" bIns="0" rIns="0">
            <a:spAutoFit/>
          </a:bodyPr>
          <a:lstStyle/>
          <a:p>
            <a:pPr>
              <a:lnSpc>
                <a:spcPts val="13087"/>
              </a:lnSpc>
            </a:pPr>
            <a:r>
              <a:rPr lang="en-US" sz="10067">
                <a:solidFill>
                  <a:srgbClr val="A6A6A6"/>
                </a:solidFill>
                <a:latin typeface="Klein Bold"/>
              </a:rPr>
              <a:t>Cost</a:t>
            </a:r>
            <a:r>
              <a:rPr lang="en-US" sz="10067">
                <a:solidFill>
                  <a:srgbClr val="2A2E3A"/>
                </a:solidFill>
                <a:latin typeface="Klein Bold"/>
              </a:rPr>
              <a:t> </a:t>
            </a:r>
            <a:r>
              <a:rPr lang="en-US" sz="10067">
                <a:solidFill>
                  <a:srgbClr val="38B6FF"/>
                </a:solidFill>
                <a:latin typeface="Klein Bold"/>
              </a:rPr>
              <a:t>Analysis</a:t>
            </a:r>
          </a:p>
        </p:txBody>
      </p:sp>
      <p:grpSp>
        <p:nvGrpSpPr>
          <p:cNvPr name="Group 6" id="6"/>
          <p:cNvGrpSpPr/>
          <p:nvPr/>
        </p:nvGrpSpPr>
        <p:grpSpPr>
          <a:xfrm rot="0">
            <a:off x="2369472" y="2887270"/>
            <a:ext cx="12474532" cy="6598920"/>
            <a:chOff x="0" y="0"/>
            <a:chExt cx="16632710" cy="8798560"/>
          </a:xfrm>
        </p:grpSpPr>
        <p:sp>
          <p:nvSpPr>
            <p:cNvPr name="Freeform 7" id="7"/>
            <p:cNvSpPr/>
            <p:nvPr/>
          </p:nvSpPr>
          <p:spPr>
            <a:xfrm flipH="false" flipV="false" rot="0">
              <a:off x="0" y="4051961"/>
              <a:ext cx="694639" cy="694639"/>
            </a:xfrm>
            <a:custGeom>
              <a:avLst/>
              <a:gdLst/>
              <a:ahLst/>
              <a:cxnLst/>
              <a:rect r="r" b="b" t="t" l="l"/>
              <a:pathLst>
                <a:path h="694639" w="694639">
                  <a:moveTo>
                    <a:pt x="0" y="0"/>
                  </a:moveTo>
                  <a:lnTo>
                    <a:pt x="694639" y="0"/>
                  </a:lnTo>
                  <a:lnTo>
                    <a:pt x="694639" y="694638"/>
                  </a:lnTo>
                  <a:lnTo>
                    <a:pt x="0" y="69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650130" y="-57150"/>
              <a:ext cx="14982579" cy="8855710"/>
            </a:xfrm>
            <a:prstGeom prst="rect">
              <a:avLst/>
            </a:prstGeom>
          </p:spPr>
          <p:txBody>
            <a:bodyPr anchor="t" rtlCol="false" tIns="0" lIns="0" bIns="0" rIns="0">
              <a:spAutoFit/>
            </a:bodyPr>
            <a:lstStyle/>
            <a:p>
              <a:pPr algn="just">
                <a:lnSpc>
                  <a:spcPts val="3779"/>
                </a:lnSpc>
              </a:pPr>
              <a:r>
                <a:rPr lang="en-US" sz="2699">
                  <a:solidFill>
                    <a:srgbClr val="2A2E3A"/>
                  </a:solidFill>
                  <a:latin typeface="Helios"/>
                </a:rPr>
                <a:t>If we use a constantly pinging lambda function approach then the cost calculation will be like this:</a:t>
              </a:r>
            </a:p>
            <a:p>
              <a:pPr algn="just">
                <a:lnSpc>
                  <a:spcPts val="3779"/>
                </a:lnSpc>
              </a:pPr>
              <a:r>
                <a:rPr lang="en-US" sz="2699">
                  <a:solidFill>
                    <a:srgbClr val="2A2E3A"/>
                  </a:solidFill>
                  <a:latin typeface="Helios"/>
                </a:rPr>
                <a:t>Pricing for the lambda function:</a:t>
              </a:r>
            </a:p>
            <a:p>
              <a:pPr algn="just">
                <a:lnSpc>
                  <a:spcPts val="3779"/>
                </a:lnSpc>
              </a:pPr>
              <a:r>
                <a:rPr lang="en-US" sz="2699">
                  <a:solidFill>
                    <a:srgbClr val="2A2E3A"/>
                  </a:solidFill>
                  <a:latin typeface="Helios"/>
                </a:rPr>
                <a:t>if we ping the lambda function every 1/2 minute and consider the average ping time as 60 ms then the total invocation will be 60*24*30*2 = 86400. so Total lambda function execution duration = 86400*60ms = 5184000 ms.</a:t>
              </a:r>
            </a:p>
            <a:p>
              <a:pPr algn="just">
                <a:lnSpc>
                  <a:spcPts val="3779"/>
                </a:lnSpc>
              </a:pPr>
              <a:r>
                <a:rPr lang="en-US" sz="2699">
                  <a:solidFill>
                    <a:srgbClr val="2A2E3A"/>
                  </a:solidFill>
                  <a:latin typeface="Helios"/>
                </a:rPr>
                <a:t>So Total Lambda Function cost = $0.0000000083*5184000 = $0.0430272.</a:t>
              </a:r>
            </a:p>
            <a:p>
              <a:pPr algn="just">
                <a:lnSpc>
                  <a:spcPts val="3779"/>
                </a:lnSpc>
              </a:pPr>
              <a:r>
                <a:rPr lang="en-US" sz="2699">
                  <a:solidFill>
                    <a:srgbClr val="2A2E3A"/>
                  </a:solidFill>
                  <a:latin typeface="Helios"/>
                </a:rPr>
                <a:t>Now the cost of scheduling the event:</a:t>
              </a:r>
            </a:p>
            <a:p>
              <a:pPr algn="just" marL="0" indent="0" lvl="0">
                <a:lnSpc>
                  <a:spcPts val="3779"/>
                </a:lnSpc>
                <a:spcBef>
                  <a:spcPct val="0"/>
                </a:spcBef>
              </a:pPr>
              <a:r>
                <a:rPr lang="en-US" sz="2699">
                  <a:solidFill>
                    <a:srgbClr val="2A2E3A"/>
                  </a:solidFill>
                  <a:latin typeface="Helios"/>
                </a:rPr>
                <a:t>For scheduling scheduler and event bus are needed. the total cost for them will be around $2.3. so the total cost will be around $2.343 which is nearly equal to the EC2 approach but in the EC2 approach you have guaranteed warm lambda.</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4265302" y="300725"/>
            <a:ext cx="9757397" cy="1634267"/>
          </a:xfrm>
          <a:prstGeom prst="rect">
            <a:avLst/>
          </a:prstGeom>
        </p:spPr>
        <p:txBody>
          <a:bodyPr anchor="t" rtlCol="false" tIns="0" lIns="0" bIns="0" rIns="0">
            <a:spAutoFit/>
          </a:bodyPr>
          <a:lstStyle/>
          <a:p>
            <a:pPr>
              <a:lnSpc>
                <a:spcPts val="13087"/>
              </a:lnSpc>
            </a:pPr>
            <a:r>
              <a:rPr lang="en-US" sz="10067">
                <a:solidFill>
                  <a:srgbClr val="A6A6A6"/>
                </a:solidFill>
                <a:latin typeface="Klein Bold"/>
              </a:rPr>
              <a:t>The</a:t>
            </a:r>
            <a:r>
              <a:rPr lang="en-US" sz="10067">
                <a:solidFill>
                  <a:srgbClr val="2A2E3A"/>
                </a:solidFill>
                <a:latin typeface="Klein Bold"/>
              </a:rPr>
              <a:t> </a:t>
            </a:r>
            <a:r>
              <a:rPr lang="en-US" sz="10067">
                <a:solidFill>
                  <a:srgbClr val="38B6FF"/>
                </a:solidFill>
                <a:latin typeface="Klein Bold"/>
              </a:rPr>
              <a:t>Challenges </a:t>
            </a:r>
          </a:p>
        </p:txBody>
      </p:sp>
      <p:grpSp>
        <p:nvGrpSpPr>
          <p:cNvPr name="Group 6" id="6"/>
          <p:cNvGrpSpPr/>
          <p:nvPr/>
        </p:nvGrpSpPr>
        <p:grpSpPr>
          <a:xfrm rot="0">
            <a:off x="4176620" y="3310935"/>
            <a:ext cx="9934760" cy="1305560"/>
            <a:chOff x="0" y="0"/>
            <a:chExt cx="13246347" cy="1740747"/>
          </a:xfrm>
        </p:grpSpPr>
        <p:sp>
          <p:nvSpPr>
            <p:cNvPr name="Freeform 7" id="7"/>
            <p:cNvSpPr/>
            <p:nvPr/>
          </p:nvSpPr>
          <p:spPr>
            <a:xfrm flipH="false" flipV="false" rot="0">
              <a:off x="0" y="5937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14169" y="-57150"/>
              <a:ext cx="11932178" cy="1797897"/>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We were unable to test provisioned concurrency due to the high costs required, and so were unable to obtain the relevant data for this method.</a:t>
              </a:r>
            </a:p>
          </p:txBody>
        </p:sp>
      </p:grpSp>
      <p:grpSp>
        <p:nvGrpSpPr>
          <p:cNvPr name="Group 9" id="9"/>
          <p:cNvGrpSpPr/>
          <p:nvPr/>
        </p:nvGrpSpPr>
        <p:grpSpPr>
          <a:xfrm rot="0">
            <a:off x="4176620" y="5311820"/>
            <a:ext cx="9934760" cy="3134360"/>
            <a:chOff x="0" y="0"/>
            <a:chExt cx="13246347" cy="4179147"/>
          </a:xfrm>
        </p:grpSpPr>
        <p:sp>
          <p:nvSpPr>
            <p:cNvPr name="Freeform 10" id="10"/>
            <p:cNvSpPr/>
            <p:nvPr/>
          </p:nvSpPr>
          <p:spPr>
            <a:xfrm flipH="false" flipV="false" rot="0">
              <a:off x="0" y="18129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314169" y="-57150"/>
              <a:ext cx="11932178" cy="4236297"/>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Maintaining the Lambda state was a challenge, as we needed a way for Lambda to signal EC2 before shutting down. We found that AWS provides an extension API with a 500ms buffer before Lambda shutdown. During this buffer, we log a shutdown event to CloudWatch. On the EC2 side, we periodically check CloudWatch for these shutdown events to track the state of each Lambda function.</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730166" y="300725"/>
            <a:ext cx="17310184" cy="1546635"/>
          </a:xfrm>
          <a:prstGeom prst="rect">
            <a:avLst/>
          </a:prstGeom>
        </p:spPr>
        <p:txBody>
          <a:bodyPr anchor="t" rtlCol="false" tIns="0" lIns="0" bIns="0" rIns="0">
            <a:spAutoFit/>
          </a:bodyPr>
          <a:lstStyle/>
          <a:p>
            <a:pPr>
              <a:lnSpc>
                <a:spcPts val="12308"/>
              </a:lnSpc>
            </a:pPr>
            <a:r>
              <a:rPr lang="en-US" sz="9467">
                <a:solidFill>
                  <a:srgbClr val="A6A6A6"/>
                </a:solidFill>
                <a:latin typeface="Klein Bold"/>
              </a:rPr>
              <a:t>Limitations of the </a:t>
            </a:r>
            <a:r>
              <a:rPr lang="en-US" sz="9467">
                <a:solidFill>
                  <a:srgbClr val="38B6FF"/>
                </a:solidFill>
                <a:latin typeface="Klein Bold"/>
              </a:rPr>
              <a:t>Approach </a:t>
            </a:r>
          </a:p>
        </p:txBody>
      </p:sp>
      <p:grpSp>
        <p:nvGrpSpPr>
          <p:cNvPr name="Group 6" id="6"/>
          <p:cNvGrpSpPr/>
          <p:nvPr/>
        </p:nvGrpSpPr>
        <p:grpSpPr>
          <a:xfrm rot="0">
            <a:off x="2914175" y="3118285"/>
            <a:ext cx="9934760" cy="3591560"/>
            <a:chOff x="0" y="0"/>
            <a:chExt cx="13246347" cy="4788747"/>
          </a:xfrm>
        </p:grpSpPr>
        <p:sp>
          <p:nvSpPr>
            <p:cNvPr name="Freeform 7" id="7"/>
            <p:cNvSpPr/>
            <p:nvPr/>
          </p:nvSpPr>
          <p:spPr>
            <a:xfrm flipH="false" flipV="false" rot="0">
              <a:off x="0" y="21177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14169" y="-57150"/>
              <a:ext cx="11932178" cy="4845897"/>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For this approach, you must be able to divide your code into subtasks that can be handled by a small EC2 instance. For example, in the chat application we considered, we were able to divide the logic into three parts: getting the queries, storing the queries, and handling the queries. These subtasks can be easily handled by an EC2 instance. However, if the functionality cannot be divided into subtasks, then this approach may not be useful.</a:t>
              </a:r>
            </a:p>
          </p:txBody>
        </p:sp>
      </p:grpSp>
      <p:grpSp>
        <p:nvGrpSpPr>
          <p:cNvPr name="Group 9" id="9"/>
          <p:cNvGrpSpPr/>
          <p:nvPr/>
        </p:nvGrpSpPr>
        <p:grpSpPr>
          <a:xfrm rot="0">
            <a:off x="2914175" y="7466965"/>
            <a:ext cx="9934760" cy="1762760"/>
            <a:chOff x="0" y="0"/>
            <a:chExt cx="13246347" cy="2350347"/>
          </a:xfrm>
        </p:grpSpPr>
        <p:sp>
          <p:nvSpPr>
            <p:cNvPr name="Freeform 10" id="10"/>
            <p:cNvSpPr/>
            <p:nvPr/>
          </p:nvSpPr>
          <p:spPr>
            <a:xfrm flipH="false" flipV="false" rot="0">
              <a:off x="0" y="8985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314169" y="-57150"/>
              <a:ext cx="11932178" cy="2407497"/>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This approach is only suitable when the normal execution time of the function is less than the Lambda cold start time. If the execution time is high, adding the few milliseconds of cold start time will have a negligible impact.</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5068359" y="300725"/>
            <a:ext cx="9757397" cy="1634267"/>
          </a:xfrm>
          <a:prstGeom prst="rect">
            <a:avLst/>
          </a:prstGeom>
        </p:spPr>
        <p:txBody>
          <a:bodyPr anchor="t" rtlCol="false" tIns="0" lIns="0" bIns="0" rIns="0">
            <a:spAutoFit/>
          </a:bodyPr>
          <a:lstStyle/>
          <a:p>
            <a:pPr>
              <a:lnSpc>
                <a:spcPts val="13087"/>
              </a:lnSpc>
            </a:pPr>
            <a:r>
              <a:rPr lang="en-US" sz="10067">
                <a:solidFill>
                  <a:srgbClr val="A6A6A6"/>
                </a:solidFill>
                <a:latin typeface="Klein Bold"/>
              </a:rPr>
              <a:t>Video</a:t>
            </a:r>
            <a:r>
              <a:rPr lang="en-US" sz="10067">
                <a:solidFill>
                  <a:srgbClr val="2A2E3A"/>
                </a:solidFill>
                <a:latin typeface="Klein Bold"/>
              </a:rPr>
              <a:t> </a:t>
            </a:r>
            <a:r>
              <a:rPr lang="en-US" sz="10067">
                <a:solidFill>
                  <a:srgbClr val="38B6FF"/>
                </a:solidFill>
                <a:latin typeface="Klein Bold"/>
              </a:rPr>
              <a:t>Link </a:t>
            </a:r>
          </a:p>
        </p:txBody>
      </p:sp>
      <p:grpSp>
        <p:nvGrpSpPr>
          <p:cNvPr name="Group 6" id="6"/>
          <p:cNvGrpSpPr/>
          <p:nvPr/>
        </p:nvGrpSpPr>
        <p:grpSpPr>
          <a:xfrm rot="0">
            <a:off x="4176620" y="3690620"/>
            <a:ext cx="9934760" cy="4048760"/>
            <a:chOff x="0" y="0"/>
            <a:chExt cx="13246347" cy="5398347"/>
          </a:xfrm>
        </p:grpSpPr>
        <p:sp>
          <p:nvSpPr>
            <p:cNvPr name="Freeform 7" id="7"/>
            <p:cNvSpPr/>
            <p:nvPr/>
          </p:nvSpPr>
          <p:spPr>
            <a:xfrm flipH="false" flipV="false" rot="0">
              <a:off x="0" y="24225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14169" y="-57150"/>
              <a:ext cx="11932178" cy="5455497"/>
            </a:xfrm>
            <a:prstGeom prst="rect">
              <a:avLst/>
            </a:prstGeom>
          </p:spPr>
          <p:txBody>
            <a:bodyPr anchor="t" rtlCol="false" tIns="0" lIns="0" bIns="0" rIns="0">
              <a:spAutoFit/>
            </a:bodyPr>
            <a:lstStyle/>
            <a:p>
              <a:pPr algn="just" marL="0" indent="0" lvl="0">
                <a:lnSpc>
                  <a:spcPts val="3639"/>
                </a:lnSpc>
                <a:spcBef>
                  <a:spcPct val="0"/>
                </a:spcBef>
              </a:pPr>
              <a:r>
                <a:rPr lang="en-US" sz="2599" u="sng">
                  <a:solidFill>
                    <a:srgbClr val="2A2E3A"/>
                  </a:solidFill>
                  <a:latin typeface="Helios"/>
                  <a:hlinkClick r:id="rId4" tooltip="https://iiitaphyd-my.sharepoint.com/:v:/g/personal/umang_patel_students_iiit_ac_in/EfC3lRoyac9Avc70vMA1o4cB4TBku_qasda2G_3EAHPtTA?nav=eyJyZWZlcnJhbEluZm8iOnsicmVmZXJyYWxBcHAiOiJPbmVEcml2ZUZvckJ1c2luZXNzIiwicmVmZXJyYWxBcHBQbGF0Zm9ybSI6IldlYiIsInJlZmVycmFsTW9kZSI6InZpZXciLCJyZWZlcnJhbFZpZXciOiJNeUZpbGVzTGlua0NvcHkifX0&amp;e=BGWavl"/>
                </a:rPr>
                <a:t>https://iiitaphyd-my.sharepoint.com/:v:/g/personal/umang_patel_students_iiit_ac_in/EfC3lRoyac9Avc70vMA1o4cB4TBku_qasda2G_3EAHPtTA?nav=eyJyZWZlcnJhbEluZm8iOnsicmVmZXJyYWxBcHAiOiJPbmVEcml2ZUZvckJ1c2luZXNzIiwicmVmZXJyYWxBcHBQbGF0Zm9ybSI6IldlYiIsInJlZmVycmFsTW9kZSI6InZpZXciLCJyZWZlcnJhbFZpZXciOiJNeUZpbGVzTGlua0NvcHkifX0&amp;e=BGWavl</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07438" y="-2845897"/>
            <a:ext cx="15978794" cy="15978794"/>
          </a:xfrm>
          <a:custGeom>
            <a:avLst/>
            <a:gdLst/>
            <a:ahLst/>
            <a:cxnLst/>
            <a:rect r="r" b="b" t="t" l="l"/>
            <a:pathLst>
              <a:path h="15978794" w="15978794">
                <a:moveTo>
                  <a:pt x="0" y="0"/>
                </a:moveTo>
                <a:lnTo>
                  <a:pt x="15978795" y="0"/>
                </a:lnTo>
                <a:lnTo>
                  <a:pt x="15978795"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54075" y="2886740"/>
            <a:ext cx="10582065" cy="3859216"/>
          </a:xfrm>
          <a:prstGeom prst="rect">
            <a:avLst/>
          </a:prstGeom>
        </p:spPr>
        <p:txBody>
          <a:bodyPr anchor="t" rtlCol="false" tIns="0" lIns="0" bIns="0" rIns="0">
            <a:spAutoFit/>
          </a:bodyPr>
          <a:lstStyle/>
          <a:p>
            <a:pPr>
              <a:lnSpc>
                <a:spcPts val="15338"/>
              </a:lnSpc>
            </a:pPr>
            <a:r>
              <a:rPr lang="en-US" sz="11798">
                <a:solidFill>
                  <a:srgbClr val="FFFFFF"/>
                </a:solidFill>
                <a:latin typeface="Klein Bold"/>
              </a:rPr>
              <a:t>Our </a:t>
            </a:r>
          </a:p>
          <a:p>
            <a:pPr>
              <a:lnSpc>
                <a:spcPts val="15338"/>
              </a:lnSpc>
            </a:pPr>
            <a:r>
              <a:rPr lang="en-US" sz="11798">
                <a:solidFill>
                  <a:srgbClr val="FFFFFF"/>
                </a:solidFill>
                <a:latin typeface="Klein Bold"/>
              </a:rPr>
              <a:t>Team</a:t>
            </a:r>
          </a:p>
        </p:txBody>
      </p:sp>
      <p:grpSp>
        <p:nvGrpSpPr>
          <p:cNvPr name="Group 4" id="4"/>
          <p:cNvGrpSpPr/>
          <p:nvPr/>
        </p:nvGrpSpPr>
        <p:grpSpPr>
          <a:xfrm rot="0">
            <a:off x="12966522" y="1166082"/>
            <a:ext cx="4292778" cy="1004804"/>
            <a:chOff x="0" y="0"/>
            <a:chExt cx="5723703" cy="1339739"/>
          </a:xfrm>
        </p:grpSpPr>
        <p:sp>
          <p:nvSpPr>
            <p:cNvPr name="TextBox 5" id="5"/>
            <p:cNvSpPr txBox="true"/>
            <p:nvPr/>
          </p:nvSpPr>
          <p:spPr>
            <a:xfrm rot="0">
              <a:off x="0" y="-19050"/>
              <a:ext cx="5723703" cy="628650"/>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Klein Bold"/>
                </a:rPr>
                <a:t>Aravind Tearle</a:t>
              </a:r>
            </a:p>
          </p:txBody>
        </p:sp>
        <p:sp>
          <p:nvSpPr>
            <p:cNvPr name="TextBox 6" id="6"/>
            <p:cNvSpPr txBox="true"/>
            <p:nvPr/>
          </p:nvSpPr>
          <p:spPr>
            <a:xfrm rot="0">
              <a:off x="0" y="761042"/>
              <a:ext cx="5723703" cy="5786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2022101016</a:t>
              </a:r>
            </a:p>
          </p:txBody>
        </p:sp>
      </p:grpSp>
      <p:grpSp>
        <p:nvGrpSpPr>
          <p:cNvPr name="Group 7" id="7"/>
          <p:cNvGrpSpPr/>
          <p:nvPr/>
        </p:nvGrpSpPr>
        <p:grpSpPr>
          <a:xfrm rot="0">
            <a:off x="12966522" y="2902672"/>
            <a:ext cx="4292778" cy="1004804"/>
            <a:chOff x="0" y="0"/>
            <a:chExt cx="5723703" cy="1339739"/>
          </a:xfrm>
        </p:grpSpPr>
        <p:sp>
          <p:nvSpPr>
            <p:cNvPr name="TextBox 8" id="8"/>
            <p:cNvSpPr txBox="true"/>
            <p:nvPr/>
          </p:nvSpPr>
          <p:spPr>
            <a:xfrm rot="0">
              <a:off x="0" y="-9525"/>
              <a:ext cx="5723703" cy="619125"/>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Helios Bold"/>
                </a:rPr>
                <a:t>Kavish Kapoor</a:t>
              </a:r>
            </a:p>
          </p:txBody>
        </p:sp>
        <p:sp>
          <p:nvSpPr>
            <p:cNvPr name="TextBox 9" id="9"/>
            <p:cNvSpPr txBox="true"/>
            <p:nvPr/>
          </p:nvSpPr>
          <p:spPr>
            <a:xfrm rot="0">
              <a:off x="0" y="761042"/>
              <a:ext cx="5723703" cy="5786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2022101074</a:t>
              </a:r>
            </a:p>
          </p:txBody>
        </p:sp>
      </p:grpSp>
      <p:grpSp>
        <p:nvGrpSpPr>
          <p:cNvPr name="Group 10" id="10"/>
          <p:cNvGrpSpPr/>
          <p:nvPr/>
        </p:nvGrpSpPr>
        <p:grpSpPr>
          <a:xfrm rot="0">
            <a:off x="12966522" y="4639262"/>
            <a:ext cx="4292778" cy="1004804"/>
            <a:chOff x="0" y="0"/>
            <a:chExt cx="5723703" cy="1339739"/>
          </a:xfrm>
        </p:grpSpPr>
        <p:sp>
          <p:nvSpPr>
            <p:cNvPr name="TextBox 11" id="11"/>
            <p:cNvSpPr txBox="true"/>
            <p:nvPr/>
          </p:nvSpPr>
          <p:spPr>
            <a:xfrm rot="0">
              <a:off x="0" y="-9525"/>
              <a:ext cx="5723703" cy="619125"/>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Helios Bold"/>
                </a:rPr>
                <a:t>Maneesh Manoj</a:t>
              </a:r>
            </a:p>
          </p:txBody>
        </p:sp>
        <p:sp>
          <p:nvSpPr>
            <p:cNvPr name="TextBox 12" id="12"/>
            <p:cNvSpPr txBox="true"/>
            <p:nvPr/>
          </p:nvSpPr>
          <p:spPr>
            <a:xfrm rot="0">
              <a:off x="0" y="761042"/>
              <a:ext cx="5723703" cy="5786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2022111011</a:t>
              </a:r>
            </a:p>
          </p:txBody>
        </p:sp>
      </p:grpSp>
      <p:grpSp>
        <p:nvGrpSpPr>
          <p:cNvPr name="Group 13" id="13"/>
          <p:cNvGrpSpPr/>
          <p:nvPr/>
        </p:nvGrpSpPr>
        <p:grpSpPr>
          <a:xfrm rot="0">
            <a:off x="12966522" y="6375852"/>
            <a:ext cx="4292778" cy="1004804"/>
            <a:chOff x="0" y="0"/>
            <a:chExt cx="5723703" cy="1339739"/>
          </a:xfrm>
        </p:grpSpPr>
        <p:sp>
          <p:nvSpPr>
            <p:cNvPr name="TextBox 14" id="14"/>
            <p:cNvSpPr txBox="true"/>
            <p:nvPr/>
          </p:nvSpPr>
          <p:spPr>
            <a:xfrm rot="0">
              <a:off x="0" y="-9525"/>
              <a:ext cx="5723703" cy="619125"/>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Helios Bold"/>
                </a:rPr>
                <a:t>Nikhil Sriram</a:t>
              </a:r>
            </a:p>
          </p:txBody>
        </p:sp>
        <p:sp>
          <p:nvSpPr>
            <p:cNvPr name="TextBox 15" id="15"/>
            <p:cNvSpPr txBox="true"/>
            <p:nvPr/>
          </p:nvSpPr>
          <p:spPr>
            <a:xfrm rot="0">
              <a:off x="0" y="761042"/>
              <a:ext cx="5723703" cy="5786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2022114003 </a:t>
              </a:r>
            </a:p>
          </p:txBody>
        </p:sp>
      </p:grpSp>
      <p:grpSp>
        <p:nvGrpSpPr>
          <p:cNvPr name="Group 16" id="16"/>
          <p:cNvGrpSpPr/>
          <p:nvPr/>
        </p:nvGrpSpPr>
        <p:grpSpPr>
          <a:xfrm rot="0">
            <a:off x="12966522" y="8112442"/>
            <a:ext cx="4292778" cy="1004804"/>
            <a:chOff x="0" y="0"/>
            <a:chExt cx="5723703" cy="1339739"/>
          </a:xfrm>
        </p:grpSpPr>
        <p:sp>
          <p:nvSpPr>
            <p:cNvPr name="TextBox 17" id="17"/>
            <p:cNvSpPr txBox="true"/>
            <p:nvPr/>
          </p:nvSpPr>
          <p:spPr>
            <a:xfrm rot="0">
              <a:off x="0" y="-9525"/>
              <a:ext cx="5723703" cy="619125"/>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Helios Bold"/>
                </a:rPr>
                <a:t>Umang Patel</a:t>
              </a:r>
            </a:p>
          </p:txBody>
        </p:sp>
        <p:sp>
          <p:nvSpPr>
            <p:cNvPr name="TextBox 18" id="18"/>
            <p:cNvSpPr txBox="true"/>
            <p:nvPr/>
          </p:nvSpPr>
          <p:spPr>
            <a:xfrm rot="0">
              <a:off x="0" y="761042"/>
              <a:ext cx="5723703" cy="5786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2022101037</a:t>
              </a:r>
            </a:p>
          </p:txBody>
        </p:sp>
      </p:grpSp>
      <p:grpSp>
        <p:nvGrpSpPr>
          <p:cNvPr name="Group 19" id="19"/>
          <p:cNvGrpSpPr/>
          <p:nvPr/>
        </p:nvGrpSpPr>
        <p:grpSpPr>
          <a:xfrm rot="0">
            <a:off x="11168969" y="1028700"/>
            <a:ext cx="1279574" cy="1279569"/>
            <a:chOff x="0" y="0"/>
            <a:chExt cx="6350000" cy="6349975"/>
          </a:xfrm>
        </p:grpSpPr>
        <p:sp>
          <p:nvSpPr>
            <p:cNvPr name="Freeform 20" id="2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532" t="0" r="-532" b="0"/>
              </a:stretch>
            </a:blipFill>
          </p:spPr>
        </p:sp>
      </p:grpSp>
      <p:grpSp>
        <p:nvGrpSpPr>
          <p:cNvPr name="Group 21" id="21"/>
          <p:cNvGrpSpPr/>
          <p:nvPr/>
        </p:nvGrpSpPr>
        <p:grpSpPr>
          <a:xfrm rot="0">
            <a:off x="11168969" y="2766208"/>
            <a:ext cx="1279574" cy="1279569"/>
            <a:chOff x="0" y="0"/>
            <a:chExt cx="6350000" cy="6349975"/>
          </a:xfrm>
        </p:grpSpPr>
        <p:sp>
          <p:nvSpPr>
            <p:cNvPr name="Freeform 22" id="2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4785" r="0" b="-4785"/>
              </a:stretch>
            </a:blipFill>
          </p:spPr>
        </p:sp>
      </p:grpSp>
      <p:grpSp>
        <p:nvGrpSpPr>
          <p:cNvPr name="Group 23" id="23"/>
          <p:cNvGrpSpPr/>
          <p:nvPr/>
        </p:nvGrpSpPr>
        <p:grpSpPr>
          <a:xfrm rot="0">
            <a:off x="11168969" y="7978731"/>
            <a:ext cx="1279574" cy="1279569"/>
            <a:chOff x="0" y="0"/>
            <a:chExt cx="6350000" cy="6349975"/>
          </a:xfrm>
        </p:grpSpPr>
        <p:sp>
          <p:nvSpPr>
            <p:cNvPr name="Freeform 24" id="2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8615" t="0" r="-8615" b="0"/>
              </a:stretch>
            </a:blipFill>
          </p:spPr>
        </p:sp>
      </p:grpSp>
      <p:grpSp>
        <p:nvGrpSpPr>
          <p:cNvPr name="Group 25" id="25"/>
          <p:cNvGrpSpPr/>
          <p:nvPr/>
        </p:nvGrpSpPr>
        <p:grpSpPr>
          <a:xfrm rot="0">
            <a:off x="11168969" y="6241223"/>
            <a:ext cx="1279574" cy="1279569"/>
            <a:chOff x="0" y="0"/>
            <a:chExt cx="6350000" cy="6349975"/>
          </a:xfrm>
        </p:grpSpPr>
        <p:sp>
          <p:nvSpPr>
            <p:cNvPr name="Freeform 26" id="2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532" t="0" r="-532" b="0"/>
              </a:stretch>
            </a:blipFill>
          </p:spPr>
        </p:sp>
      </p:grpSp>
      <p:grpSp>
        <p:nvGrpSpPr>
          <p:cNvPr name="Group 27" id="27"/>
          <p:cNvGrpSpPr/>
          <p:nvPr/>
        </p:nvGrpSpPr>
        <p:grpSpPr>
          <a:xfrm rot="0">
            <a:off x="11168969" y="4503715"/>
            <a:ext cx="1279574" cy="1279569"/>
            <a:chOff x="0" y="0"/>
            <a:chExt cx="6350000" cy="6349975"/>
          </a:xfrm>
        </p:grpSpPr>
        <p:sp>
          <p:nvSpPr>
            <p:cNvPr name="Freeform 28" id="2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9524" r="0" b="-9524"/>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85448" y="-6312359"/>
            <a:ext cx="8288387" cy="8288387"/>
          </a:xfrm>
          <a:custGeom>
            <a:avLst/>
            <a:gdLst/>
            <a:ahLst/>
            <a:cxnLst/>
            <a:rect r="r" b="b" t="t" l="l"/>
            <a:pathLst>
              <a:path h="8288387" w="8288387">
                <a:moveTo>
                  <a:pt x="0" y="0"/>
                </a:moveTo>
                <a:lnTo>
                  <a:pt x="8288388" y="0"/>
                </a:lnTo>
                <a:lnTo>
                  <a:pt x="8288388" y="8288387"/>
                </a:lnTo>
                <a:lnTo>
                  <a:pt x="0" y="8288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7200" y="4432068"/>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078" y="7902203"/>
            <a:ext cx="5764383" cy="5764383"/>
          </a:xfrm>
          <a:custGeom>
            <a:avLst/>
            <a:gdLst/>
            <a:ahLst/>
            <a:cxnLst/>
            <a:rect r="r" b="b" t="t" l="l"/>
            <a:pathLst>
              <a:path h="5764383" w="5764383">
                <a:moveTo>
                  <a:pt x="0" y="0"/>
                </a:moveTo>
                <a:lnTo>
                  <a:pt x="5764383" y="0"/>
                </a:lnTo>
                <a:lnTo>
                  <a:pt x="5764383" y="5764382"/>
                </a:lnTo>
                <a:lnTo>
                  <a:pt x="0" y="5764382"/>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08625" y="4459893"/>
            <a:ext cx="8305800" cy="1819275"/>
          </a:xfrm>
          <a:prstGeom prst="rect">
            <a:avLst/>
          </a:prstGeom>
        </p:spPr>
        <p:txBody>
          <a:bodyPr anchor="t" rtlCol="false" tIns="0" lIns="0" bIns="0" rIns="0">
            <a:spAutoFit/>
          </a:bodyPr>
          <a:lstStyle/>
          <a:p>
            <a:pPr>
              <a:lnSpc>
                <a:spcPts val="14399"/>
              </a:lnSpc>
            </a:pPr>
            <a:r>
              <a:rPr lang="en-US" sz="11999">
                <a:solidFill>
                  <a:srgbClr val="2A2E3A"/>
                </a:solidFill>
                <a:latin typeface="Klein Bold"/>
              </a:rPr>
              <a:t>Thank You</a:t>
            </a:r>
          </a:p>
        </p:txBody>
      </p:sp>
      <p:sp>
        <p:nvSpPr>
          <p:cNvPr name="Freeform 6" id="6"/>
          <p:cNvSpPr/>
          <p:nvPr/>
        </p:nvSpPr>
        <p:spPr>
          <a:xfrm flipH="false" flipV="false" rot="0">
            <a:off x="15354348" y="-1714959"/>
            <a:ext cx="8288387" cy="8288387"/>
          </a:xfrm>
          <a:custGeom>
            <a:avLst/>
            <a:gdLst/>
            <a:ahLst/>
            <a:cxnLst/>
            <a:rect r="r" b="b" t="t" l="l"/>
            <a:pathLst>
              <a:path h="8288387" w="8288387">
                <a:moveTo>
                  <a:pt x="0" y="0"/>
                </a:moveTo>
                <a:lnTo>
                  <a:pt x="8288388" y="0"/>
                </a:lnTo>
                <a:lnTo>
                  <a:pt x="8288388" y="8288387"/>
                </a:lnTo>
                <a:lnTo>
                  <a:pt x="0" y="8288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857106">
            <a:off x="-2825113" y="-2882191"/>
            <a:ext cx="5764383" cy="5764383"/>
          </a:xfrm>
          <a:custGeom>
            <a:avLst/>
            <a:gdLst/>
            <a:ahLst/>
            <a:cxnLst/>
            <a:rect r="r" b="b" t="t" l="l"/>
            <a:pathLst>
              <a:path h="5764383" w="5764383">
                <a:moveTo>
                  <a:pt x="0" y="0"/>
                </a:moveTo>
                <a:lnTo>
                  <a:pt x="5764382" y="0"/>
                </a:lnTo>
                <a:lnTo>
                  <a:pt x="5764382" y="5764382"/>
                </a:lnTo>
                <a:lnTo>
                  <a:pt x="0" y="5764382"/>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368281">
            <a:off x="14592228" y="7454050"/>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5774512" y="724512"/>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93315" y="3168858"/>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626062" y="2583924"/>
            <a:ext cx="9633238" cy="27343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Traditional methods to avoid cold starts include provisioned concurrency. Provisioned Concurrency in AWS Lambda is a way to keep your functions warm and ready. With this feature enabled, AWS keeps some instances always running. So when a request comes, it can be served quickly without any delay. But AWS Charges for this feature.</a:t>
            </a:r>
          </a:p>
        </p:txBody>
      </p:sp>
      <p:sp>
        <p:nvSpPr>
          <p:cNvPr name="Freeform 5" id="5"/>
          <p:cNvSpPr/>
          <p:nvPr/>
        </p:nvSpPr>
        <p:spPr>
          <a:xfrm flipH="false" flipV="false" rot="0">
            <a:off x="5893315" y="5613204"/>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893315" y="8053948"/>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6585309" cy="10287000"/>
            <a:chOff x="0" y="0"/>
            <a:chExt cx="1734402" cy="2709333"/>
          </a:xfrm>
        </p:grpSpPr>
        <p:sp>
          <p:nvSpPr>
            <p:cNvPr name="Freeform 8" id="8"/>
            <p:cNvSpPr/>
            <p:nvPr/>
          </p:nvSpPr>
          <p:spPr>
            <a:xfrm flipH="false" flipV="false" rot="0">
              <a:off x="0" y="0"/>
              <a:ext cx="1734402" cy="2709333"/>
            </a:xfrm>
            <a:custGeom>
              <a:avLst/>
              <a:gdLst/>
              <a:ahLst/>
              <a:cxnLst/>
              <a:rect r="r" b="b" t="t" l="l"/>
              <a:pathLst>
                <a:path h="2709333" w="1734402">
                  <a:moveTo>
                    <a:pt x="0" y="0"/>
                  </a:moveTo>
                  <a:lnTo>
                    <a:pt x="1734402" y="0"/>
                  </a:lnTo>
                  <a:lnTo>
                    <a:pt x="1734402" y="2709333"/>
                  </a:lnTo>
                  <a:lnTo>
                    <a:pt x="0" y="2709333"/>
                  </a:lnTo>
                  <a:close/>
                </a:path>
              </a:pathLst>
            </a:custGeom>
            <a:solidFill>
              <a:srgbClr val="FFFFFF"/>
            </a:solidFill>
          </p:spPr>
        </p:sp>
        <p:sp>
          <p:nvSpPr>
            <p:cNvPr name="TextBox 9" id="9"/>
            <p:cNvSpPr txBox="true"/>
            <p:nvPr/>
          </p:nvSpPr>
          <p:spPr>
            <a:xfrm>
              <a:off x="0" y="-38100"/>
              <a:ext cx="1734402" cy="2747433"/>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1028700" y="3959225"/>
            <a:ext cx="5175248" cy="2292350"/>
          </a:xfrm>
          <a:prstGeom prst="rect">
            <a:avLst/>
          </a:prstGeom>
        </p:spPr>
        <p:txBody>
          <a:bodyPr anchor="t" rtlCol="false" tIns="0" lIns="0" bIns="0" rIns="0">
            <a:spAutoFit/>
          </a:bodyPr>
          <a:lstStyle/>
          <a:p>
            <a:pPr>
              <a:lnSpc>
                <a:spcPts val="9099"/>
              </a:lnSpc>
            </a:pPr>
            <a:r>
              <a:rPr lang="en-US" sz="6999">
                <a:solidFill>
                  <a:srgbClr val="2A2E3A"/>
                </a:solidFill>
                <a:latin typeface="Klein Bold"/>
              </a:rPr>
              <a:t>Problem Statement</a:t>
            </a:r>
          </a:p>
        </p:txBody>
      </p:sp>
      <p:sp>
        <p:nvSpPr>
          <p:cNvPr name="TextBox 11" id="11"/>
          <p:cNvSpPr txBox="true"/>
          <p:nvPr/>
        </p:nvSpPr>
        <p:spPr>
          <a:xfrm rot="0">
            <a:off x="7514909" y="667362"/>
            <a:ext cx="9442766" cy="18199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A cold start in AWS Lambda is the initial delay that occurs when a function is invoked for the first time or after being idle. This creates latency in responding to the first request, which is important for industry, cloud based serverless applications.</a:t>
            </a:r>
          </a:p>
        </p:txBody>
      </p:sp>
      <p:sp>
        <p:nvSpPr>
          <p:cNvPr name="TextBox 12" id="12"/>
          <p:cNvSpPr txBox="true"/>
          <p:nvPr/>
        </p:nvSpPr>
        <p:spPr>
          <a:xfrm rot="0">
            <a:off x="7626062" y="5642085"/>
            <a:ext cx="9633238" cy="18199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One alternative approach is to constantly ping lambda functions by invoking them at a set interval. However, this method is not cost-effective since AWS charges for the execution time of lambda functions.</a:t>
            </a:r>
          </a:p>
        </p:txBody>
      </p:sp>
      <p:sp>
        <p:nvSpPr>
          <p:cNvPr name="TextBox 13" id="13"/>
          <p:cNvSpPr txBox="true"/>
          <p:nvPr/>
        </p:nvSpPr>
        <p:spPr>
          <a:xfrm rot="0">
            <a:off x="7626062" y="8612014"/>
            <a:ext cx="9633238" cy="4483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The goal of the project is to avoid a cold start with minimal cost.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5774512" y="724512"/>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93315" y="3168858"/>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626062" y="2355324"/>
            <a:ext cx="9633238" cy="31915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With this approach, the request will be routed to an EC2 instance instead of directly invoking the Lambda function. Whenever a request arrives, it first checks if there is a warm (already running) Lambda function available to handle the request. If a warm Lambda function is not found, the EC2 instance will process the request itself and simultaneously trigger an event to start (cold start) a new Lambda function instance</a:t>
            </a:r>
          </a:p>
        </p:txBody>
      </p:sp>
      <p:sp>
        <p:nvSpPr>
          <p:cNvPr name="Freeform 5" id="5"/>
          <p:cNvSpPr/>
          <p:nvPr/>
        </p:nvSpPr>
        <p:spPr>
          <a:xfrm flipH="false" flipV="false" rot="0">
            <a:off x="5893315" y="5613204"/>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893315" y="8053948"/>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6585309" cy="10287000"/>
            <a:chOff x="0" y="0"/>
            <a:chExt cx="1734402" cy="2709333"/>
          </a:xfrm>
        </p:grpSpPr>
        <p:sp>
          <p:nvSpPr>
            <p:cNvPr name="Freeform 8" id="8"/>
            <p:cNvSpPr/>
            <p:nvPr/>
          </p:nvSpPr>
          <p:spPr>
            <a:xfrm flipH="false" flipV="false" rot="0">
              <a:off x="0" y="0"/>
              <a:ext cx="1734402" cy="2709333"/>
            </a:xfrm>
            <a:custGeom>
              <a:avLst/>
              <a:gdLst/>
              <a:ahLst/>
              <a:cxnLst/>
              <a:rect r="r" b="b" t="t" l="l"/>
              <a:pathLst>
                <a:path h="2709333" w="1734402">
                  <a:moveTo>
                    <a:pt x="0" y="0"/>
                  </a:moveTo>
                  <a:lnTo>
                    <a:pt x="1734402" y="0"/>
                  </a:lnTo>
                  <a:lnTo>
                    <a:pt x="1734402" y="2709333"/>
                  </a:lnTo>
                  <a:lnTo>
                    <a:pt x="0" y="2709333"/>
                  </a:lnTo>
                  <a:close/>
                </a:path>
              </a:pathLst>
            </a:custGeom>
            <a:solidFill>
              <a:srgbClr val="FFFFFF"/>
            </a:solidFill>
          </p:spPr>
        </p:sp>
        <p:sp>
          <p:nvSpPr>
            <p:cNvPr name="TextBox 9" id="9"/>
            <p:cNvSpPr txBox="true"/>
            <p:nvPr/>
          </p:nvSpPr>
          <p:spPr>
            <a:xfrm>
              <a:off x="0" y="-38100"/>
              <a:ext cx="1734402" cy="2747433"/>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1028700" y="3959225"/>
            <a:ext cx="5175248" cy="3444875"/>
          </a:xfrm>
          <a:prstGeom prst="rect">
            <a:avLst/>
          </a:prstGeom>
        </p:spPr>
        <p:txBody>
          <a:bodyPr anchor="t" rtlCol="false" tIns="0" lIns="0" bIns="0" rIns="0">
            <a:spAutoFit/>
          </a:bodyPr>
          <a:lstStyle/>
          <a:p>
            <a:pPr>
              <a:lnSpc>
                <a:spcPts val="9099"/>
              </a:lnSpc>
            </a:pPr>
            <a:r>
              <a:rPr lang="en-US" sz="6999">
                <a:solidFill>
                  <a:srgbClr val="2A2E3A"/>
                </a:solidFill>
                <a:latin typeface="Klein Bold"/>
              </a:rPr>
              <a:t>Approach To the Problem</a:t>
            </a:r>
          </a:p>
        </p:txBody>
      </p:sp>
      <p:sp>
        <p:nvSpPr>
          <p:cNvPr name="TextBox 11" id="11"/>
          <p:cNvSpPr txBox="true"/>
          <p:nvPr/>
        </p:nvSpPr>
        <p:spPr>
          <a:xfrm rot="0">
            <a:off x="7514909" y="1124562"/>
            <a:ext cx="9442766" cy="9055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Our approach to solving this problem includes using a tiny provisioned EC2 instance.</a:t>
            </a:r>
          </a:p>
        </p:txBody>
      </p:sp>
      <p:sp>
        <p:nvSpPr>
          <p:cNvPr name="TextBox 12" id="12"/>
          <p:cNvSpPr txBox="true"/>
          <p:nvPr/>
        </p:nvSpPr>
        <p:spPr>
          <a:xfrm rot="0">
            <a:off x="7626062" y="5642085"/>
            <a:ext cx="9633238" cy="18199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To track the Lambda function state, the EC2 instance marks each Lambda as warm when invoked. When a Lambda shuts down, it signals the EC2 instance. In this way, EC2 will be able to know which are warm lambdas.</a:t>
            </a:r>
          </a:p>
        </p:txBody>
      </p:sp>
      <p:sp>
        <p:nvSpPr>
          <p:cNvPr name="TextBox 13" id="13"/>
          <p:cNvSpPr txBox="true"/>
          <p:nvPr/>
        </p:nvSpPr>
        <p:spPr>
          <a:xfrm rot="0">
            <a:off x="7626062" y="7926214"/>
            <a:ext cx="9633238" cy="18199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We need to compare the cost and time required for this approach against other strategies. This will help us determine the effectiveness and viability of this method relative to alternative solutions.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96844" y="-1836715"/>
            <a:ext cx="13960430" cy="13960430"/>
          </a:xfrm>
          <a:custGeom>
            <a:avLst/>
            <a:gdLst/>
            <a:ahLst/>
            <a:cxnLst/>
            <a:rect r="r" b="b" t="t" l="l"/>
            <a:pathLst>
              <a:path h="13960430" w="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00532" y="3252126"/>
            <a:ext cx="6294846" cy="3199841"/>
          </a:xfrm>
          <a:prstGeom prst="rect">
            <a:avLst/>
          </a:prstGeom>
        </p:spPr>
        <p:txBody>
          <a:bodyPr anchor="t" rtlCol="false" tIns="0" lIns="0" bIns="0" rIns="0">
            <a:spAutoFit/>
          </a:bodyPr>
          <a:lstStyle/>
          <a:p>
            <a:pPr>
              <a:lnSpc>
                <a:spcPts val="12732"/>
              </a:lnSpc>
            </a:pPr>
            <a:r>
              <a:rPr lang="en-US" sz="9794">
                <a:solidFill>
                  <a:srgbClr val="2A2E3A"/>
                </a:solidFill>
                <a:latin typeface="Klein Bold"/>
              </a:rPr>
              <a:t>Proof of </a:t>
            </a:r>
            <a:r>
              <a:rPr lang="en-US" sz="9794">
                <a:solidFill>
                  <a:srgbClr val="0097B2"/>
                </a:solidFill>
                <a:latin typeface="Klein Bold"/>
              </a:rPr>
              <a:t>Concept</a:t>
            </a:r>
          </a:p>
        </p:txBody>
      </p:sp>
      <p:sp>
        <p:nvSpPr>
          <p:cNvPr name="Freeform 4" id="4"/>
          <p:cNvSpPr/>
          <p:nvPr/>
        </p:nvSpPr>
        <p:spPr>
          <a:xfrm flipH="false" flipV="false" rot="0">
            <a:off x="7939687" y="487753"/>
            <a:ext cx="2185651" cy="2185651"/>
          </a:xfrm>
          <a:custGeom>
            <a:avLst/>
            <a:gdLst/>
            <a:ahLst/>
            <a:cxnLst/>
            <a:rect r="r" b="b" t="t" l="l"/>
            <a:pathLst>
              <a:path h="2185651" w="2185651">
                <a:moveTo>
                  <a:pt x="0" y="0"/>
                </a:moveTo>
                <a:lnTo>
                  <a:pt x="2185650" y="0"/>
                </a:lnTo>
                <a:lnTo>
                  <a:pt x="2185650" y="2185651"/>
                </a:lnTo>
                <a:lnTo>
                  <a:pt x="0" y="2185651"/>
                </a:lnTo>
                <a:lnTo>
                  <a:pt x="0" y="0"/>
                </a:lnTo>
                <a:close/>
              </a:path>
            </a:pathLst>
          </a:custGeom>
          <a:blipFill>
            <a:blip r:embed="rId4">
              <a:alphaModFix amt="44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66651" y="714718"/>
            <a:ext cx="1731722" cy="1731722"/>
          </a:xfrm>
          <a:custGeom>
            <a:avLst/>
            <a:gdLst/>
            <a:ahLst/>
            <a:cxnLst/>
            <a:rect r="r" b="b" t="t" l="l"/>
            <a:pathLst>
              <a:path h="1731722" w="1731722">
                <a:moveTo>
                  <a:pt x="0" y="0"/>
                </a:moveTo>
                <a:lnTo>
                  <a:pt x="1731722" y="0"/>
                </a:lnTo>
                <a:lnTo>
                  <a:pt x="1731722" y="1731721"/>
                </a:lnTo>
                <a:lnTo>
                  <a:pt x="0" y="1731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777215" y="1240594"/>
            <a:ext cx="510595" cy="679969"/>
          </a:xfrm>
          <a:custGeom>
            <a:avLst/>
            <a:gdLst/>
            <a:ahLst/>
            <a:cxnLst/>
            <a:rect r="r" b="b" t="t" l="l"/>
            <a:pathLst>
              <a:path h="679969" w="510595">
                <a:moveTo>
                  <a:pt x="0" y="0"/>
                </a:moveTo>
                <a:lnTo>
                  <a:pt x="510595" y="0"/>
                </a:lnTo>
                <a:lnTo>
                  <a:pt x="510595" y="679969"/>
                </a:lnTo>
                <a:lnTo>
                  <a:pt x="0" y="6799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1082070" y="629720"/>
            <a:ext cx="4663673" cy="685675"/>
          </a:xfrm>
          <a:prstGeom prst="rect">
            <a:avLst/>
          </a:prstGeom>
        </p:spPr>
        <p:txBody>
          <a:bodyPr anchor="t" rtlCol="false" tIns="0" lIns="0" bIns="0" rIns="0">
            <a:spAutoFit/>
          </a:bodyPr>
          <a:lstStyle/>
          <a:p>
            <a:pPr marL="0" indent="0" lvl="0">
              <a:lnSpc>
                <a:spcPts val="5470"/>
              </a:lnSpc>
              <a:spcBef>
                <a:spcPct val="0"/>
              </a:spcBef>
            </a:pPr>
            <a:r>
              <a:rPr lang="en-US" sz="4559" u="none">
                <a:solidFill>
                  <a:srgbClr val="2A2E3A"/>
                </a:solidFill>
                <a:latin typeface="Klein Bold"/>
              </a:rPr>
              <a:t> # 1</a:t>
            </a:r>
          </a:p>
        </p:txBody>
      </p:sp>
      <p:sp>
        <p:nvSpPr>
          <p:cNvPr name="TextBox 8" id="8"/>
          <p:cNvSpPr txBox="true"/>
          <p:nvPr/>
        </p:nvSpPr>
        <p:spPr>
          <a:xfrm rot="0">
            <a:off x="11082070" y="1446915"/>
            <a:ext cx="4663673" cy="1084521"/>
          </a:xfrm>
          <a:prstGeom prst="rect">
            <a:avLst/>
          </a:prstGeom>
        </p:spPr>
        <p:txBody>
          <a:bodyPr anchor="t" rtlCol="false" tIns="0" lIns="0" bIns="0" rIns="0">
            <a:spAutoFit/>
          </a:bodyPr>
          <a:lstStyle/>
          <a:p>
            <a:pPr marL="0" indent="0" lvl="0">
              <a:lnSpc>
                <a:spcPts val="4367"/>
              </a:lnSpc>
              <a:spcBef>
                <a:spcPct val="0"/>
              </a:spcBef>
            </a:pPr>
            <a:r>
              <a:rPr lang="en-US" sz="3119">
                <a:solidFill>
                  <a:srgbClr val="2A2E3A"/>
                </a:solidFill>
                <a:latin typeface="Helios"/>
              </a:rPr>
              <a:t>Create three lambda functions.</a:t>
            </a:r>
          </a:p>
        </p:txBody>
      </p:sp>
      <p:sp>
        <p:nvSpPr>
          <p:cNvPr name="Freeform 9" id="9"/>
          <p:cNvSpPr/>
          <p:nvPr/>
        </p:nvSpPr>
        <p:spPr>
          <a:xfrm flipH="false" flipV="false" rot="0">
            <a:off x="7939687" y="3747627"/>
            <a:ext cx="2185651" cy="2185651"/>
          </a:xfrm>
          <a:custGeom>
            <a:avLst/>
            <a:gdLst/>
            <a:ahLst/>
            <a:cxnLst/>
            <a:rect r="r" b="b" t="t" l="l"/>
            <a:pathLst>
              <a:path h="2185651" w="2185651">
                <a:moveTo>
                  <a:pt x="0" y="0"/>
                </a:moveTo>
                <a:lnTo>
                  <a:pt x="2185650" y="0"/>
                </a:lnTo>
                <a:lnTo>
                  <a:pt x="2185650" y="2185651"/>
                </a:lnTo>
                <a:lnTo>
                  <a:pt x="0" y="2185651"/>
                </a:lnTo>
                <a:lnTo>
                  <a:pt x="0" y="0"/>
                </a:lnTo>
                <a:close/>
              </a:path>
            </a:pathLst>
          </a:custGeom>
          <a:blipFill>
            <a:blip r:embed="rId10">
              <a:alphaModFix amt="44999"/>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8166651" y="3974592"/>
            <a:ext cx="1731722" cy="1731722"/>
          </a:xfrm>
          <a:custGeom>
            <a:avLst/>
            <a:gdLst/>
            <a:ahLst/>
            <a:cxnLst/>
            <a:rect r="r" b="b" t="t" l="l"/>
            <a:pathLst>
              <a:path h="1731722" w="1731722">
                <a:moveTo>
                  <a:pt x="0" y="0"/>
                </a:moveTo>
                <a:lnTo>
                  <a:pt x="1731722" y="0"/>
                </a:lnTo>
                <a:lnTo>
                  <a:pt x="1731722" y="1731722"/>
                </a:lnTo>
                <a:lnTo>
                  <a:pt x="0" y="17317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1082070" y="3887425"/>
            <a:ext cx="5330301" cy="685675"/>
          </a:xfrm>
          <a:prstGeom prst="rect">
            <a:avLst/>
          </a:prstGeom>
        </p:spPr>
        <p:txBody>
          <a:bodyPr anchor="t" rtlCol="false" tIns="0" lIns="0" bIns="0" rIns="0">
            <a:spAutoFit/>
          </a:bodyPr>
          <a:lstStyle/>
          <a:p>
            <a:pPr marL="0" indent="0" lvl="0">
              <a:lnSpc>
                <a:spcPts val="5470"/>
              </a:lnSpc>
              <a:spcBef>
                <a:spcPct val="0"/>
              </a:spcBef>
            </a:pPr>
            <a:r>
              <a:rPr lang="en-US" sz="4559" u="none">
                <a:solidFill>
                  <a:srgbClr val="2A2E3A"/>
                </a:solidFill>
                <a:latin typeface="Klein Bold"/>
              </a:rPr>
              <a:t># 2</a:t>
            </a:r>
          </a:p>
        </p:txBody>
      </p:sp>
      <p:sp>
        <p:nvSpPr>
          <p:cNvPr name="TextBox 12" id="12"/>
          <p:cNvSpPr txBox="true"/>
          <p:nvPr/>
        </p:nvSpPr>
        <p:spPr>
          <a:xfrm rot="0">
            <a:off x="11082070" y="4704620"/>
            <a:ext cx="5330301" cy="1084521"/>
          </a:xfrm>
          <a:prstGeom prst="rect">
            <a:avLst/>
          </a:prstGeom>
        </p:spPr>
        <p:txBody>
          <a:bodyPr anchor="t" rtlCol="false" tIns="0" lIns="0" bIns="0" rIns="0">
            <a:spAutoFit/>
          </a:bodyPr>
          <a:lstStyle/>
          <a:p>
            <a:pPr marL="0" indent="0" lvl="0">
              <a:lnSpc>
                <a:spcPts val="4367"/>
              </a:lnSpc>
              <a:spcBef>
                <a:spcPct val="0"/>
              </a:spcBef>
            </a:pPr>
            <a:r>
              <a:rPr lang="en-US" sz="3119">
                <a:solidFill>
                  <a:srgbClr val="2A2E3A"/>
                </a:solidFill>
                <a:latin typeface="Helios"/>
              </a:rPr>
              <a:t>Make a chat page to simulate traffic to the functions</a:t>
            </a:r>
          </a:p>
        </p:txBody>
      </p:sp>
      <p:sp>
        <p:nvSpPr>
          <p:cNvPr name="Freeform 13" id="13"/>
          <p:cNvSpPr/>
          <p:nvPr/>
        </p:nvSpPr>
        <p:spPr>
          <a:xfrm flipH="false" flipV="false" rot="0">
            <a:off x="7939687" y="7003162"/>
            <a:ext cx="2185651" cy="2185651"/>
          </a:xfrm>
          <a:custGeom>
            <a:avLst/>
            <a:gdLst/>
            <a:ahLst/>
            <a:cxnLst/>
            <a:rect r="r" b="b" t="t" l="l"/>
            <a:pathLst>
              <a:path h="2185651" w="2185651">
                <a:moveTo>
                  <a:pt x="0" y="0"/>
                </a:moveTo>
                <a:lnTo>
                  <a:pt x="2185650" y="0"/>
                </a:lnTo>
                <a:lnTo>
                  <a:pt x="2185650" y="2185651"/>
                </a:lnTo>
                <a:lnTo>
                  <a:pt x="0" y="2185651"/>
                </a:lnTo>
                <a:lnTo>
                  <a:pt x="0" y="0"/>
                </a:lnTo>
                <a:close/>
              </a:path>
            </a:pathLst>
          </a:custGeom>
          <a:blipFill>
            <a:blip r:embed="rId10">
              <a:alphaModFix amt="44999"/>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8166651" y="7230126"/>
            <a:ext cx="1731722" cy="1731722"/>
          </a:xfrm>
          <a:custGeom>
            <a:avLst/>
            <a:gdLst/>
            <a:ahLst/>
            <a:cxnLst/>
            <a:rect r="r" b="b" t="t" l="l"/>
            <a:pathLst>
              <a:path h="1731722" w="1731722">
                <a:moveTo>
                  <a:pt x="0" y="0"/>
                </a:moveTo>
                <a:lnTo>
                  <a:pt x="1731722" y="0"/>
                </a:lnTo>
                <a:lnTo>
                  <a:pt x="1731722" y="1731722"/>
                </a:lnTo>
                <a:lnTo>
                  <a:pt x="0" y="17317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1082070" y="6870859"/>
            <a:ext cx="4663673" cy="685675"/>
          </a:xfrm>
          <a:prstGeom prst="rect">
            <a:avLst/>
          </a:prstGeom>
        </p:spPr>
        <p:txBody>
          <a:bodyPr anchor="t" rtlCol="false" tIns="0" lIns="0" bIns="0" rIns="0">
            <a:spAutoFit/>
          </a:bodyPr>
          <a:lstStyle/>
          <a:p>
            <a:pPr marL="0" indent="0" lvl="0">
              <a:lnSpc>
                <a:spcPts val="5470"/>
              </a:lnSpc>
              <a:spcBef>
                <a:spcPct val="0"/>
              </a:spcBef>
            </a:pPr>
            <a:r>
              <a:rPr lang="en-US" sz="4559" u="none">
                <a:solidFill>
                  <a:srgbClr val="2A2E3A"/>
                </a:solidFill>
                <a:latin typeface="Klein Bold"/>
              </a:rPr>
              <a:t># 3</a:t>
            </a:r>
          </a:p>
        </p:txBody>
      </p:sp>
      <p:sp>
        <p:nvSpPr>
          <p:cNvPr name="TextBox 16" id="16"/>
          <p:cNvSpPr txBox="true"/>
          <p:nvPr/>
        </p:nvSpPr>
        <p:spPr>
          <a:xfrm rot="0">
            <a:off x="11082070" y="7688054"/>
            <a:ext cx="4663673" cy="1633061"/>
          </a:xfrm>
          <a:prstGeom prst="rect">
            <a:avLst/>
          </a:prstGeom>
        </p:spPr>
        <p:txBody>
          <a:bodyPr anchor="t" rtlCol="false" tIns="0" lIns="0" bIns="0" rIns="0">
            <a:spAutoFit/>
          </a:bodyPr>
          <a:lstStyle/>
          <a:p>
            <a:pPr marL="0" indent="0" lvl="0">
              <a:lnSpc>
                <a:spcPts val="4367"/>
              </a:lnSpc>
              <a:spcBef>
                <a:spcPct val="0"/>
              </a:spcBef>
            </a:pPr>
            <a:r>
              <a:rPr lang="en-US" sz="3119">
                <a:solidFill>
                  <a:srgbClr val="2A2E3A"/>
                </a:solidFill>
                <a:latin typeface="Helios"/>
              </a:rPr>
              <a:t>Compare the costs and performance of the three approaches.</a:t>
            </a:r>
          </a:p>
        </p:txBody>
      </p:sp>
      <p:sp>
        <p:nvSpPr>
          <p:cNvPr name="Freeform 17" id="17"/>
          <p:cNvSpPr/>
          <p:nvPr/>
        </p:nvSpPr>
        <p:spPr>
          <a:xfrm flipH="false" flipV="false" rot="0">
            <a:off x="8630311" y="4434562"/>
            <a:ext cx="804402" cy="811782"/>
          </a:xfrm>
          <a:custGeom>
            <a:avLst/>
            <a:gdLst/>
            <a:ahLst/>
            <a:cxnLst/>
            <a:rect r="r" b="b" t="t" l="l"/>
            <a:pathLst>
              <a:path h="811782" w="804402">
                <a:moveTo>
                  <a:pt x="0" y="0"/>
                </a:moveTo>
                <a:lnTo>
                  <a:pt x="804402" y="0"/>
                </a:lnTo>
                <a:lnTo>
                  <a:pt x="804402" y="811782"/>
                </a:lnTo>
                <a:lnTo>
                  <a:pt x="0" y="8117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8777215" y="7719665"/>
            <a:ext cx="530956" cy="752644"/>
          </a:xfrm>
          <a:custGeom>
            <a:avLst/>
            <a:gdLst/>
            <a:ahLst/>
            <a:cxnLst/>
            <a:rect r="r" b="b" t="t" l="l"/>
            <a:pathLst>
              <a:path h="752644" w="530956">
                <a:moveTo>
                  <a:pt x="0" y="0"/>
                </a:moveTo>
                <a:lnTo>
                  <a:pt x="530956" y="0"/>
                </a:lnTo>
                <a:lnTo>
                  <a:pt x="530956" y="752644"/>
                </a:lnTo>
                <a:lnTo>
                  <a:pt x="0" y="7526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1028700" y="4372299"/>
            <a:ext cx="7300502" cy="2762238"/>
          </a:xfrm>
          <a:prstGeom prst="rect">
            <a:avLst/>
          </a:prstGeom>
        </p:spPr>
        <p:txBody>
          <a:bodyPr anchor="t" rtlCol="false" tIns="0" lIns="0" bIns="0" rIns="0">
            <a:spAutoFit/>
          </a:bodyPr>
          <a:lstStyle/>
          <a:p>
            <a:pPr>
              <a:lnSpc>
                <a:spcPts val="10990"/>
              </a:lnSpc>
            </a:pPr>
            <a:r>
              <a:rPr lang="en-US" sz="8454">
                <a:solidFill>
                  <a:srgbClr val="2A2E3A"/>
                </a:solidFill>
                <a:latin typeface="Klein Bold"/>
              </a:rPr>
              <a:t>The </a:t>
            </a:r>
            <a:r>
              <a:rPr lang="en-US" sz="8454">
                <a:solidFill>
                  <a:srgbClr val="718BAB"/>
                </a:solidFill>
                <a:latin typeface="Klein Bold"/>
              </a:rPr>
              <a:t>Lambda </a:t>
            </a:r>
            <a:r>
              <a:rPr lang="en-US" sz="8454">
                <a:solidFill>
                  <a:srgbClr val="2A2E3A"/>
                </a:solidFill>
                <a:latin typeface="Klein Bold"/>
              </a:rPr>
              <a:t>Function</a:t>
            </a:r>
          </a:p>
        </p:txBody>
      </p:sp>
      <p:grpSp>
        <p:nvGrpSpPr>
          <p:cNvPr name="Group 6" id="6"/>
          <p:cNvGrpSpPr/>
          <p:nvPr/>
        </p:nvGrpSpPr>
        <p:grpSpPr>
          <a:xfrm rot="0">
            <a:off x="9642260" y="3728970"/>
            <a:ext cx="7539863" cy="414910"/>
            <a:chOff x="0" y="0"/>
            <a:chExt cx="10053151" cy="553213"/>
          </a:xfrm>
        </p:grpSpPr>
        <p:sp>
          <p:nvSpPr>
            <p:cNvPr name="Freeform 7" id="7"/>
            <p:cNvSpPr/>
            <p:nvPr/>
          </p:nvSpPr>
          <p:spPr>
            <a:xfrm flipH="false" flipV="false" rot="0">
              <a:off x="0" y="0"/>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14169" y="-57150"/>
              <a:ext cx="8738982" cy="5786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Three lambda functions were created</a:t>
              </a:r>
            </a:p>
          </p:txBody>
        </p:sp>
      </p:grpSp>
      <p:grpSp>
        <p:nvGrpSpPr>
          <p:cNvPr name="Group 9" id="9"/>
          <p:cNvGrpSpPr/>
          <p:nvPr/>
        </p:nvGrpSpPr>
        <p:grpSpPr>
          <a:xfrm rot="0">
            <a:off x="9642260" y="4490720"/>
            <a:ext cx="7539863" cy="1305560"/>
            <a:chOff x="0" y="0"/>
            <a:chExt cx="10053151" cy="1740747"/>
          </a:xfrm>
        </p:grpSpPr>
        <p:sp>
          <p:nvSpPr>
            <p:cNvPr name="Freeform 10" id="10"/>
            <p:cNvSpPr/>
            <p:nvPr/>
          </p:nvSpPr>
          <p:spPr>
            <a:xfrm flipH="false" flipV="false" rot="0">
              <a:off x="0" y="5937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314169" y="-57150"/>
              <a:ext cx="8738982" cy="17978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One to store the user query, one to get all user queries, and another to respond to the user query. </a:t>
              </a:r>
            </a:p>
          </p:txBody>
        </p:sp>
      </p:grpSp>
      <p:grpSp>
        <p:nvGrpSpPr>
          <p:cNvPr name="Group 12" id="12"/>
          <p:cNvGrpSpPr/>
          <p:nvPr/>
        </p:nvGrpSpPr>
        <p:grpSpPr>
          <a:xfrm rot="0">
            <a:off x="9642260" y="6139180"/>
            <a:ext cx="7539863" cy="1305560"/>
            <a:chOff x="0" y="0"/>
            <a:chExt cx="10053151" cy="1740747"/>
          </a:xfrm>
        </p:grpSpPr>
        <p:sp>
          <p:nvSpPr>
            <p:cNvPr name="Freeform 13" id="13"/>
            <p:cNvSpPr/>
            <p:nvPr/>
          </p:nvSpPr>
          <p:spPr>
            <a:xfrm flipH="false" flipV="false" rot="0">
              <a:off x="0" y="5937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314169" y="-57150"/>
              <a:ext cx="8738982" cy="17978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These were integrated with API Gateway created to invoke the functions as and when necessary.</a:t>
              </a:r>
            </a:p>
          </p:txBody>
        </p:sp>
      </p:grpSp>
      <p:grpSp>
        <p:nvGrpSpPr>
          <p:cNvPr name="Group 15" id="15"/>
          <p:cNvGrpSpPr/>
          <p:nvPr/>
        </p:nvGrpSpPr>
        <p:grpSpPr>
          <a:xfrm rot="0">
            <a:off x="9642260" y="7787640"/>
            <a:ext cx="7539863" cy="1305560"/>
            <a:chOff x="0" y="0"/>
            <a:chExt cx="10053151" cy="1740747"/>
          </a:xfrm>
        </p:grpSpPr>
        <p:sp>
          <p:nvSpPr>
            <p:cNvPr name="Freeform 16" id="16"/>
            <p:cNvSpPr/>
            <p:nvPr/>
          </p:nvSpPr>
          <p:spPr>
            <a:xfrm flipH="false" flipV="false" rot="0">
              <a:off x="0" y="5937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314169" y="-57150"/>
              <a:ext cx="8738982" cy="17978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A python script is created to always ensure cold starts so that accurate data can be gathered.</a:t>
              </a:r>
            </a:p>
          </p:txBody>
        </p:sp>
      </p:grpSp>
      <p:grpSp>
        <p:nvGrpSpPr>
          <p:cNvPr name="Group 18" id="18"/>
          <p:cNvGrpSpPr/>
          <p:nvPr/>
        </p:nvGrpSpPr>
        <p:grpSpPr>
          <a:xfrm rot="0">
            <a:off x="0" y="0"/>
            <a:ext cx="18288000" cy="2340491"/>
            <a:chOff x="0" y="0"/>
            <a:chExt cx="24384000" cy="3120655"/>
          </a:xfrm>
        </p:grpSpPr>
        <p:pic>
          <p:nvPicPr>
            <p:cNvPr name="Picture 19" id="19"/>
            <p:cNvPicPr>
              <a:picLocks noChangeAspect="true"/>
            </p:cNvPicPr>
            <p:nvPr/>
          </p:nvPicPr>
          <p:blipFill>
            <a:blip r:embed="rId4">
              <a:alphaModFix amt="14000"/>
            </a:blip>
            <a:srcRect l="0" t="45734" r="0" b="45734"/>
            <a:stretch>
              <a:fillRect/>
            </a:stretch>
          </p:blipFill>
          <p:spPr>
            <a:xfrm flipH="false" flipV="false">
              <a:off x="0" y="0"/>
              <a:ext cx="24384000" cy="3120655"/>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1171575" y="4064724"/>
            <a:ext cx="8693772" cy="3292088"/>
          </a:xfrm>
          <a:prstGeom prst="rect">
            <a:avLst/>
          </a:prstGeom>
        </p:spPr>
        <p:txBody>
          <a:bodyPr anchor="t" rtlCol="false" tIns="0" lIns="0" bIns="0" rIns="0">
            <a:spAutoFit/>
          </a:bodyPr>
          <a:lstStyle/>
          <a:p>
            <a:pPr>
              <a:lnSpc>
                <a:spcPts val="13087"/>
              </a:lnSpc>
            </a:pPr>
            <a:r>
              <a:rPr lang="en-US" sz="10067">
                <a:solidFill>
                  <a:srgbClr val="2A2E3A"/>
                </a:solidFill>
                <a:latin typeface="Klein Bold"/>
              </a:rPr>
              <a:t>The </a:t>
            </a:r>
            <a:r>
              <a:rPr lang="en-US" sz="10067">
                <a:solidFill>
                  <a:srgbClr val="718BAB"/>
                </a:solidFill>
                <a:latin typeface="Klein Bold"/>
              </a:rPr>
              <a:t>User </a:t>
            </a:r>
            <a:r>
              <a:rPr lang="en-US" sz="10067">
                <a:solidFill>
                  <a:srgbClr val="2A2E3A"/>
                </a:solidFill>
                <a:latin typeface="Klein Bold"/>
              </a:rPr>
              <a:t>Interface</a:t>
            </a:r>
          </a:p>
        </p:txBody>
      </p:sp>
      <p:grpSp>
        <p:nvGrpSpPr>
          <p:cNvPr name="Group 6" id="6"/>
          <p:cNvGrpSpPr/>
          <p:nvPr/>
        </p:nvGrpSpPr>
        <p:grpSpPr>
          <a:xfrm rot="0">
            <a:off x="8437581" y="2863939"/>
            <a:ext cx="8821719" cy="1305560"/>
            <a:chOff x="0" y="0"/>
            <a:chExt cx="11762292" cy="1740747"/>
          </a:xfrm>
        </p:grpSpPr>
        <p:sp>
          <p:nvSpPr>
            <p:cNvPr name="Freeform 7" id="7"/>
            <p:cNvSpPr/>
            <p:nvPr/>
          </p:nvSpPr>
          <p:spPr>
            <a:xfrm flipH="false" flipV="false" rot="0">
              <a:off x="0" y="609600"/>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14169" y="-57150"/>
              <a:ext cx="10448123" cy="1797897"/>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A rudimentary chatbot was made to demonstrate the action of the lambda functions and to allow user requests.</a:t>
              </a:r>
            </a:p>
          </p:txBody>
        </p:sp>
      </p:grpSp>
      <p:grpSp>
        <p:nvGrpSpPr>
          <p:cNvPr name="Group 9" id="9"/>
          <p:cNvGrpSpPr/>
          <p:nvPr/>
        </p:nvGrpSpPr>
        <p:grpSpPr>
          <a:xfrm rot="0">
            <a:off x="8437581" y="4320585"/>
            <a:ext cx="8821719" cy="1762760"/>
            <a:chOff x="0" y="0"/>
            <a:chExt cx="11762292" cy="2350347"/>
          </a:xfrm>
        </p:grpSpPr>
        <p:sp>
          <p:nvSpPr>
            <p:cNvPr name="Freeform 10" id="10"/>
            <p:cNvSpPr/>
            <p:nvPr/>
          </p:nvSpPr>
          <p:spPr>
            <a:xfrm flipH="false" flipV="false" rot="0">
              <a:off x="0" y="8985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314169" y="-57150"/>
              <a:ext cx="10448123" cy="2407497"/>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The API is called from here and the lambda functions are invoked. This serves to create the feel of a real application to simulate the usage of the product in a real setting.</a:t>
              </a:r>
            </a:p>
          </p:txBody>
        </p:sp>
      </p:grpSp>
      <p:grpSp>
        <p:nvGrpSpPr>
          <p:cNvPr name="Group 12" id="12"/>
          <p:cNvGrpSpPr/>
          <p:nvPr/>
        </p:nvGrpSpPr>
        <p:grpSpPr>
          <a:xfrm rot="0">
            <a:off x="8437581" y="6421482"/>
            <a:ext cx="8821719" cy="1762760"/>
            <a:chOff x="0" y="0"/>
            <a:chExt cx="11762292" cy="2350347"/>
          </a:xfrm>
        </p:grpSpPr>
        <p:sp>
          <p:nvSpPr>
            <p:cNvPr name="Freeform 13" id="13"/>
            <p:cNvSpPr/>
            <p:nvPr/>
          </p:nvSpPr>
          <p:spPr>
            <a:xfrm flipH="false" flipV="false" rot="0">
              <a:off x="0" y="8985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314169" y="-57150"/>
              <a:ext cx="10448123" cy="2407497"/>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A dashboard to view the function data like response time, runtime, request count and CPU and RAM usage was then built in AWS using the metrics dashboard provided by cloudwatch.</a:t>
              </a:r>
            </a:p>
          </p:txBody>
        </p:sp>
      </p:grpSp>
      <p:grpSp>
        <p:nvGrpSpPr>
          <p:cNvPr name="Group 15" id="15"/>
          <p:cNvGrpSpPr/>
          <p:nvPr/>
        </p:nvGrpSpPr>
        <p:grpSpPr>
          <a:xfrm rot="0">
            <a:off x="8437581" y="8522380"/>
            <a:ext cx="8821719" cy="848360"/>
            <a:chOff x="0" y="0"/>
            <a:chExt cx="11762292" cy="1131147"/>
          </a:xfrm>
        </p:grpSpPr>
        <p:sp>
          <p:nvSpPr>
            <p:cNvPr name="Freeform 16" id="16"/>
            <p:cNvSpPr/>
            <p:nvPr/>
          </p:nvSpPr>
          <p:spPr>
            <a:xfrm flipH="false" flipV="false" rot="0">
              <a:off x="0" y="2889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314169" y="-57150"/>
              <a:ext cx="10448123" cy="1188297"/>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A2E3A"/>
                  </a:solidFill>
                  <a:latin typeface="Helios"/>
                </a:rPr>
                <a:t>This allows us a comprehensive view of all required information, while also being convenient to access</a:t>
              </a:r>
            </a:p>
          </p:txBody>
        </p:sp>
      </p:grpSp>
      <p:grpSp>
        <p:nvGrpSpPr>
          <p:cNvPr name="Group 18" id="18"/>
          <p:cNvGrpSpPr/>
          <p:nvPr/>
        </p:nvGrpSpPr>
        <p:grpSpPr>
          <a:xfrm rot="0">
            <a:off x="0" y="0"/>
            <a:ext cx="18288000" cy="2340491"/>
            <a:chOff x="0" y="0"/>
            <a:chExt cx="24384000" cy="3120655"/>
          </a:xfrm>
        </p:grpSpPr>
        <p:pic>
          <p:nvPicPr>
            <p:cNvPr name="Picture 19" id="19"/>
            <p:cNvPicPr>
              <a:picLocks noChangeAspect="true"/>
            </p:cNvPicPr>
            <p:nvPr/>
          </p:nvPicPr>
          <p:blipFill>
            <a:blip r:embed="rId4">
              <a:alphaModFix amt="14000"/>
            </a:blip>
            <a:srcRect l="0" t="45734" r="0" b="45734"/>
            <a:stretch>
              <a:fillRect/>
            </a:stretch>
          </p:blipFill>
          <p:spPr>
            <a:xfrm flipH="false" flipV="false">
              <a:off x="0" y="0"/>
              <a:ext cx="24384000" cy="3120655"/>
            </a:xfrm>
            <a:prstGeom prst="rect">
              <a:avLst/>
            </a:prstGeom>
          </p:spPr>
        </p:pic>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2198642" y="2550076"/>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2"/>
            <a:stretch>
              <a:fillRect l="0" t="0" r="0" b="0"/>
            </a:stretch>
          </a:blipFill>
        </p:spPr>
      </p:sp>
      <p:sp>
        <p:nvSpPr>
          <p:cNvPr name="TextBox 6" id="6"/>
          <p:cNvSpPr txBox="true"/>
          <p:nvPr/>
        </p:nvSpPr>
        <p:spPr>
          <a:xfrm rot="0">
            <a:off x="4265302" y="300725"/>
            <a:ext cx="9757397" cy="1634267"/>
          </a:xfrm>
          <a:prstGeom prst="rect">
            <a:avLst/>
          </a:prstGeom>
        </p:spPr>
        <p:txBody>
          <a:bodyPr anchor="t" rtlCol="false" tIns="0" lIns="0" bIns="0" rIns="0">
            <a:spAutoFit/>
          </a:bodyPr>
          <a:lstStyle/>
          <a:p>
            <a:pPr>
              <a:lnSpc>
                <a:spcPts val="13087"/>
              </a:lnSpc>
            </a:pPr>
            <a:r>
              <a:rPr lang="en-US" sz="10067">
                <a:solidFill>
                  <a:srgbClr val="A6A6A6"/>
                </a:solidFill>
                <a:latin typeface="Klein Bold"/>
              </a:rPr>
              <a:t>The</a:t>
            </a:r>
            <a:r>
              <a:rPr lang="en-US" sz="10067">
                <a:solidFill>
                  <a:srgbClr val="2A2E3A"/>
                </a:solidFill>
                <a:latin typeface="Klein Bold"/>
              </a:rPr>
              <a:t> </a:t>
            </a:r>
            <a:r>
              <a:rPr lang="en-US" sz="10067">
                <a:solidFill>
                  <a:srgbClr val="38B6FF"/>
                </a:solidFill>
                <a:latin typeface="Klein Bold"/>
              </a:rPr>
              <a:t>Dashboard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43824" y="3010451"/>
            <a:ext cx="16638352" cy="6485974"/>
          </a:xfrm>
          <a:custGeom>
            <a:avLst/>
            <a:gdLst/>
            <a:ahLst/>
            <a:cxnLst/>
            <a:rect r="r" b="b" t="t" l="l"/>
            <a:pathLst>
              <a:path h="6485974" w="16638352">
                <a:moveTo>
                  <a:pt x="0" y="0"/>
                </a:moveTo>
                <a:lnTo>
                  <a:pt x="16638352" y="0"/>
                </a:lnTo>
                <a:lnTo>
                  <a:pt x="16638352" y="6485974"/>
                </a:lnTo>
                <a:lnTo>
                  <a:pt x="0" y="6485974"/>
                </a:lnTo>
                <a:lnTo>
                  <a:pt x="0" y="0"/>
                </a:lnTo>
                <a:close/>
              </a:path>
            </a:pathLst>
          </a:custGeom>
          <a:blipFill>
            <a:blip r:embed="rId2"/>
            <a:stretch>
              <a:fillRect l="0" t="-18903" r="0" b="-18903"/>
            </a:stretch>
          </a:blipFill>
        </p:spPr>
      </p:sp>
      <p:grpSp>
        <p:nvGrpSpPr>
          <p:cNvPr name="Group 3" id="3"/>
          <p:cNvGrpSpPr/>
          <p:nvPr/>
        </p:nvGrpSpPr>
        <p:grpSpPr>
          <a:xfrm rot="0">
            <a:off x="0" y="0"/>
            <a:ext cx="18288000" cy="2340491"/>
            <a:chOff x="0" y="0"/>
            <a:chExt cx="4816593" cy="616426"/>
          </a:xfrm>
        </p:grpSpPr>
        <p:sp>
          <p:nvSpPr>
            <p:cNvPr name="Freeform 4" id="4"/>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5" id="5"/>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4265302" y="300725"/>
            <a:ext cx="9757397" cy="1634267"/>
          </a:xfrm>
          <a:prstGeom prst="rect">
            <a:avLst/>
          </a:prstGeom>
        </p:spPr>
        <p:txBody>
          <a:bodyPr anchor="t" rtlCol="false" tIns="0" lIns="0" bIns="0" rIns="0">
            <a:spAutoFit/>
          </a:bodyPr>
          <a:lstStyle/>
          <a:p>
            <a:pPr>
              <a:lnSpc>
                <a:spcPts val="13087"/>
              </a:lnSpc>
            </a:pPr>
            <a:r>
              <a:rPr lang="en-US" sz="10067">
                <a:solidFill>
                  <a:srgbClr val="A6A6A6"/>
                </a:solidFill>
                <a:latin typeface="Klein Bold"/>
              </a:rPr>
              <a:t>The</a:t>
            </a:r>
            <a:r>
              <a:rPr lang="en-US" sz="10067">
                <a:solidFill>
                  <a:srgbClr val="2A2E3A"/>
                </a:solidFill>
                <a:latin typeface="Klein Bold"/>
              </a:rPr>
              <a:t> </a:t>
            </a:r>
            <a:r>
              <a:rPr lang="en-US" sz="10067">
                <a:solidFill>
                  <a:srgbClr val="38B6FF"/>
                </a:solidFill>
                <a:latin typeface="Klein Bold"/>
              </a:rPr>
              <a:t>Chat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3247944" y="2684116"/>
            <a:ext cx="495298" cy="495298"/>
          </a:xfrm>
          <a:custGeom>
            <a:avLst/>
            <a:gdLst/>
            <a:ahLst/>
            <a:cxnLst/>
            <a:rect r="r" b="b" t="t" l="l"/>
            <a:pathLst>
              <a:path h="495298" w="495298">
                <a:moveTo>
                  <a:pt x="0" y="0"/>
                </a:moveTo>
                <a:lnTo>
                  <a:pt x="495298" y="0"/>
                </a:lnTo>
                <a:lnTo>
                  <a:pt x="495298" y="495298"/>
                </a:lnTo>
                <a:lnTo>
                  <a:pt x="0" y="49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424536" y="2679035"/>
            <a:ext cx="10683021" cy="448310"/>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2A2E3A"/>
                </a:solidFill>
                <a:latin typeface="Helios"/>
              </a:rPr>
              <a:t>For Function Getting All the Previous Queries from the DynamoDB</a:t>
            </a:r>
          </a:p>
        </p:txBody>
      </p:sp>
      <p:sp>
        <p:nvSpPr>
          <p:cNvPr name="Freeform 7" id="7"/>
          <p:cNvSpPr/>
          <p:nvPr/>
        </p:nvSpPr>
        <p:spPr>
          <a:xfrm flipH="false" flipV="false" rot="0">
            <a:off x="1399475" y="4334017"/>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4"/>
            <a:stretch>
              <a:fillRect l="0" t="0" r="0" b="0"/>
            </a:stretch>
          </a:blipFill>
        </p:spPr>
      </p:sp>
      <p:sp>
        <p:nvSpPr>
          <p:cNvPr name="Freeform 8" id="8"/>
          <p:cNvSpPr/>
          <p:nvPr/>
        </p:nvSpPr>
        <p:spPr>
          <a:xfrm flipH="false" flipV="false" rot="0">
            <a:off x="9653719" y="4334017"/>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5"/>
            <a:stretch>
              <a:fillRect l="0" t="0" r="0" b="0"/>
            </a:stretch>
          </a:blipFill>
        </p:spPr>
      </p:sp>
      <p:sp>
        <p:nvSpPr>
          <p:cNvPr name="TextBox 9" id="9"/>
          <p:cNvSpPr txBox="true"/>
          <p:nvPr/>
        </p:nvSpPr>
        <p:spPr>
          <a:xfrm rot="0">
            <a:off x="4265302" y="300725"/>
            <a:ext cx="9757397" cy="1634267"/>
          </a:xfrm>
          <a:prstGeom prst="rect">
            <a:avLst/>
          </a:prstGeom>
        </p:spPr>
        <p:txBody>
          <a:bodyPr anchor="t" rtlCol="false" tIns="0" lIns="0" bIns="0" rIns="0">
            <a:spAutoFit/>
          </a:bodyPr>
          <a:lstStyle/>
          <a:p>
            <a:pPr>
              <a:lnSpc>
                <a:spcPts val="13087"/>
              </a:lnSpc>
            </a:pPr>
            <a:r>
              <a:rPr lang="en-US" sz="10067">
                <a:solidFill>
                  <a:srgbClr val="A6A6A6"/>
                </a:solidFill>
                <a:latin typeface="Klein Bold"/>
              </a:rPr>
              <a:t>Time</a:t>
            </a:r>
            <a:r>
              <a:rPr lang="en-US" sz="10067">
                <a:solidFill>
                  <a:srgbClr val="2A2E3A"/>
                </a:solidFill>
                <a:latin typeface="Klein Bold"/>
              </a:rPr>
              <a:t> </a:t>
            </a:r>
            <a:r>
              <a:rPr lang="en-US" sz="10067">
                <a:solidFill>
                  <a:srgbClr val="38B6FF"/>
                </a:solidFill>
                <a:latin typeface="Klein Bold"/>
              </a:rPr>
              <a:t>Analysis</a:t>
            </a:r>
          </a:p>
        </p:txBody>
      </p:sp>
      <p:grpSp>
        <p:nvGrpSpPr>
          <p:cNvPr name="Group 10" id="10"/>
          <p:cNvGrpSpPr/>
          <p:nvPr/>
        </p:nvGrpSpPr>
        <p:grpSpPr>
          <a:xfrm rot="0">
            <a:off x="3247944" y="3333257"/>
            <a:ext cx="13973256" cy="848360"/>
            <a:chOff x="0" y="0"/>
            <a:chExt cx="18631007" cy="1131147"/>
          </a:xfrm>
        </p:grpSpPr>
        <p:sp>
          <p:nvSpPr>
            <p:cNvPr name="TextBox 11" id="11"/>
            <p:cNvSpPr txBox="true"/>
            <p:nvPr/>
          </p:nvSpPr>
          <p:spPr>
            <a:xfrm rot="0">
              <a:off x="1470464" y="-57150"/>
              <a:ext cx="17160544" cy="1188297"/>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2A2E3A"/>
                  </a:solidFill>
                  <a:latin typeface="Helios"/>
                </a:rPr>
                <a:t>The left Graph shows the time difference when there is always a cold start of the lambda function and the right graph show the normal continuous query scenario </a:t>
              </a:r>
            </a:p>
          </p:txBody>
        </p:sp>
        <p:sp>
          <p:nvSpPr>
            <p:cNvPr name="Freeform 12" id="12"/>
            <p:cNvSpPr/>
            <p:nvPr/>
          </p:nvSpPr>
          <p:spPr>
            <a:xfrm flipH="false" flipV="false" rot="0">
              <a:off x="0" y="252075"/>
              <a:ext cx="660397" cy="660397"/>
            </a:xfrm>
            <a:custGeom>
              <a:avLst/>
              <a:gdLst/>
              <a:ahLst/>
              <a:cxnLst/>
              <a:rect r="r" b="b" t="t" l="l"/>
              <a:pathLst>
                <a:path h="660397" w="660397">
                  <a:moveTo>
                    <a:pt x="0" y="0"/>
                  </a:moveTo>
                  <a:lnTo>
                    <a:pt x="660397" y="0"/>
                  </a:lnTo>
                  <a:lnTo>
                    <a:pt x="660397" y="660398"/>
                  </a:lnTo>
                  <a:lnTo>
                    <a:pt x="0" y="660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DAGDVG-G8q8</dc:identifier>
  <dcterms:modified xsi:type="dcterms:W3CDTF">2011-08-01T06:04:30Z</dcterms:modified>
  <cp:revision>1</cp:revision>
  <dc:title>Using EC2 to avoid Cold Start Latency</dc:title>
</cp:coreProperties>
</file>